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22"/>
  </p:notesMasterIdLst>
  <p:sldIdLst>
    <p:sldId id="422" r:id="rId2"/>
    <p:sldId id="446" r:id="rId3"/>
    <p:sldId id="455" r:id="rId4"/>
    <p:sldId id="456" r:id="rId5"/>
    <p:sldId id="458" r:id="rId6"/>
    <p:sldId id="457" r:id="rId7"/>
    <p:sldId id="430" r:id="rId8"/>
    <p:sldId id="431" r:id="rId9"/>
    <p:sldId id="435" r:id="rId10"/>
    <p:sldId id="447" r:id="rId11"/>
    <p:sldId id="460" r:id="rId12"/>
    <p:sldId id="448" r:id="rId13"/>
    <p:sldId id="438" r:id="rId14"/>
    <p:sldId id="449" r:id="rId15"/>
    <p:sldId id="451" r:id="rId16"/>
    <p:sldId id="450" r:id="rId17"/>
    <p:sldId id="452" r:id="rId18"/>
    <p:sldId id="453" r:id="rId19"/>
    <p:sldId id="454" r:id="rId20"/>
    <p:sldId id="45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822B"/>
    <a:srgbClr val="EF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167" autoAdjust="0"/>
    <p:restoredTop sz="94660"/>
  </p:normalViewPr>
  <p:slideViewPr>
    <p:cSldViewPr snapToGrid="0">
      <p:cViewPr varScale="1">
        <p:scale>
          <a:sx n="126" d="100"/>
          <a:sy n="126" d="100"/>
        </p:scale>
        <p:origin x="96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BD8450-DD46-41E8-BBBC-7FD445ECCB08}" type="datetimeFigureOut">
              <a:rPr lang="en-AU" smtClean="0"/>
              <a:t>9/07/2026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0D8B78-3C90-472C-941E-7D9AF588948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1250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4036A-8F34-D4B0-0008-0247C7988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EC5930-0084-6074-26DA-1479335699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DACA58-072C-A603-A480-A9EA0F3E71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  <a:p>
            <a:r>
              <a:rPr lang="en-AU" dirty="0"/>
              <a:t>Real world performance on your farms tells us what truly 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9EE25F-29E3-B122-5AE7-72D915E3CA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D8B78-3C90-472C-941E-7D9AF5889483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9933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“We’d love your feedback and collaboration in setting the direction for the breeding project and testing these new varieties.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0D8B78-3C90-472C-941E-7D9AF5889483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56767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64299D2-DE60-4B62-A10B-37589920676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1143405"/>
            <a:ext cx="107382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298" y="2553954"/>
            <a:ext cx="10747200" cy="26752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8" name="Right Triangle 3">
            <a:extLst>
              <a:ext uri="{FF2B5EF4-FFF2-40B4-BE49-F238E27FC236}">
                <a16:creationId xmlns:a16="http://schemas.microsoft.com/office/drawing/2014/main" id="{E49831C3-1265-4B26-84DA-16A7EC28AF57}"/>
              </a:ext>
            </a:extLst>
          </p:cNvPr>
          <p:cNvSpPr/>
          <p:nvPr userDrawn="1"/>
        </p:nvSpPr>
        <p:spPr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8" name="Graphic 1">
            <a:extLst>
              <a:ext uri="{FF2B5EF4-FFF2-40B4-BE49-F238E27FC236}">
                <a16:creationId xmlns:a16="http://schemas.microsoft.com/office/drawing/2014/main" id="{570549AC-72A0-49C7-B98A-4959B5690850}"/>
              </a:ext>
            </a:extLst>
          </p:cNvPr>
          <p:cNvSpPr/>
          <p:nvPr userDrawn="1"/>
        </p:nvSpPr>
        <p:spPr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3710" y="208800"/>
            <a:ext cx="1389862" cy="4572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DEB36B-7D7C-483E-8547-AC6A66877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298" y="232587"/>
            <a:ext cx="1730673" cy="4631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524" y="232587"/>
            <a:ext cx="1219372" cy="45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0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7CA0DF3B-39B6-C543-B0A4-5D498A9A99C6}"/>
              </a:ext>
            </a:extLst>
          </p:cNvPr>
          <p:cNvSpPr/>
          <p:nvPr userDrawn="1"/>
        </p:nvSpPr>
        <p:spPr>
          <a:xfrm rot="10800000" flipH="1">
            <a:off x="0" y="0"/>
            <a:ext cx="12192000" cy="1521792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FF82D3-6289-409B-A057-3D813BA14F7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5325" y="1700213"/>
            <a:ext cx="3384342" cy="460851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3F6BB689-6536-431A-8821-1D05F11A490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06607" y="1700213"/>
            <a:ext cx="3384000" cy="460851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DE3EE136-4551-4345-9B3F-12045A92B81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112597" y="1700213"/>
            <a:ext cx="3384000" cy="4608512"/>
          </a:xfr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3710" y="208800"/>
            <a:ext cx="1389862" cy="45726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CDEB36B-7D7C-483E-8547-AC6A66877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298" y="232587"/>
            <a:ext cx="1730673" cy="46315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524" y="232587"/>
            <a:ext cx="1219372" cy="457265"/>
          </a:xfrm>
          <a:prstGeom prst="rect">
            <a:avLst/>
          </a:prstGeom>
        </p:spPr>
      </p:pic>
      <p:sp>
        <p:nvSpPr>
          <p:cNvPr id="22" name="Title 7">
            <a:extLst>
              <a:ext uri="{FF2B5EF4-FFF2-40B4-BE49-F238E27FC236}">
                <a16:creationId xmlns:a16="http://schemas.microsoft.com/office/drawing/2014/main" id="{CDD99135-B22B-7B4B-ACF1-8F332260F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326" y="764704"/>
            <a:ext cx="9361114" cy="61203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10364188" y="6535715"/>
            <a:ext cx="12241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800" dirty="0"/>
              <a:t>CRICOS code 00025B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695327" y="6535715"/>
            <a:ext cx="100445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The Queensland Alliance for Agriculture and Food Innovation (QAAFI) is a research institute of The University of Queensland (UQ), supported by the Queensland Government.</a:t>
            </a:r>
            <a:endParaRPr lang="en-AU" sz="800" dirty="0"/>
          </a:p>
        </p:txBody>
      </p:sp>
    </p:spTree>
    <p:extLst>
      <p:ext uri="{BB962C8B-B14F-4D97-AF65-F5344CB8AC3E}">
        <p14:creationId xmlns:p14="http://schemas.microsoft.com/office/powerpoint/2010/main" val="425510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ED9BE05-DABC-48CC-9999-1581840BE656}"/>
              </a:ext>
            </a:extLst>
          </p:cNvPr>
          <p:cNvSpPr/>
          <p:nvPr userDrawn="1"/>
        </p:nvSpPr>
        <p:spPr>
          <a:xfrm>
            <a:off x="0" y="0"/>
            <a:ext cx="12192000" cy="9288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3CE2D37-876C-4C8F-A6C5-0AB063A0B4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876346"/>
            <a:ext cx="3254263" cy="832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E88B10E-2ED8-4B6E-92E8-70B077E3A3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4800" y="1082188"/>
            <a:ext cx="5209113" cy="720081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AU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3ECBBC4F-ECF3-4E50-963A-BDB169C5146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92454" y="923051"/>
            <a:ext cx="6101952" cy="5934795"/>
          </a:xfrm>
          <a:custGeom>
            <a:avLst/>
            <a:gdLst>
              <a:gd name="connsiteX0" fmla="*/ 0 w 5187576"/>
              <a:gd name="connsiteY0" fmla="*/ 0 h 5919694"/>
              <a:gd name="connsiteX1" fmla="*/ 5187576 w 5187576"/>
              <a:gd name="connsiteY1" fmla="*/ 0 h 5919694"/>
              <a:gd name="connsiteX2" fmla="*/ 5187576 w 5187576"/>
              <a:gd name="connsiteY2" fmla="*/ 5919694 h 5919694"/>
              <a:gd name="connsiteX3" fmla="*/ 0 w 5187576"/>
              <a:gd name="connsiteY3" fmla="*/ 5919694 h 5919694"/>
              <a:gd name="connsiteX4" fmla="*/ 0 w 5187576"/>
              <a:gd name="connsiteY4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5977 w 5193553"/>
              <a:gd name="connsiteY3" fmla="*/ 5919694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5977 w 5193553"/>
              <a:gd name="connsiteY4" fmla="*/ 5919694 h 5919694"/>
              <a:gd name="connsiteX5" fmla="*/ 0 w 5193553"/>
              <a:gd name="connsiteY5" fmla="*/ 3609788 h 5919694"/>
              <a:gd name="connsiteX6" fmla="*/ 5977 w 5193553"/>
              <a:gd name="connsiteY6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002119 w 5193553"/>
              <a:gd name="connsiteY3" fmla="*/ 5916706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002121 w 5193555"/>
              <a:gd name="connsiteY3" fmla="*/ 5916706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687921 w 5193555"/>
              <a:gd name="connsiteY3" fmla="*/ 5101592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9 w 5193555"/>
              <a:gd name="connsiteY0" fmla="*/ 0 h 5919694"/>
              <a:gd name="connsiteX1" fmla="*/ 5193555 w 5193555"/>
              <a:gd name="connsiteY1" fmla="*/ 0 h 5919694"/>
              <a:gd name="connsiteX2" fmla="*/ 5193555 w 5193555"/>
              <a:gd name="connsiteY2" fmla="*/ 5919694 h 5919694"/>
              <a:gd name="connsiteX3" fmla="*/ 2537903 w 5193555"/>
              <a:gd name="connsiteY3" fmla="*/ 5916707 h 5919694"/>
              <a:gd name="connsiteX4" fmla="*/ 2 w 5193555"/>
              <a:gd name="connsiteY4" fmla="*/ 3609788 h 5919694"/>
              <a:gd name="connsiteX5" fmla="*/ 5979 w 5193555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5977 w 5193553"/>
              <a:gd name="connsiteY0" fmla="*/ 0 h 5919694"/>
              <a:gd name="connsiteX1" fmla="*/ 5193553 w 5193553"/>
              <a:gd name="connsiteY1" fmla="*/ 0 h 5919694"/>
              <a:gd name="connsiteX2" fmla="*/ 5193553 w 5193553"/>
              <a:gd name="connsiteY2" fmla="*/ 5919694 h 5919694"/>
              <a:gd name="connsiteX3" fmla="*/ 2537901 w 5193553"/>
              <a:gd name="connsiteY3" fmla="*/ 5916707 h 5919694"/>
              <a:gd name="connsiteX4" fmla="*/ 0 w 5193553"/>
              <a:gd name="connsiteY4" fmla="*/ 3609788 h 5919694"/>
              <a:gd name="connsiteX5" fmla="*/ 5977 w 5193553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6692 w 5204268"/>
              <a:gd name="connsiteY0" fmla="*/ 0 h 5919694"/>
              <a:gd name="connsiteX1" fmla="*/ 5204268 w 5204268"/>
              <a:gd name="connsiteY1" fmla="*/ 0 h 5919694"/>
              <a:gd name="connsiteX2" fmla="*/ 5204268 w 5204268"/>
              <a:gd name="connsiteY2" fmla="*/ 5919694 h 5919694"/>
              <a:gd name="connsiteX3" fmla="*/ 2548616 w 5204268"/>
              <a:gd name="connsiteY3" fmla="*/ 5916707 h 5919694"/>
              <a:gd name="connsiteX4" fmla="*/ 0 w 5204268"/>
              <a:gd name="connsiteY4" fmla="*/ 3438185 h 5919694"/>
              <a:gd name="connsiteX5" fmla="*/ 16692 w 5204268"/>
              <a:gd name="connsiteY5" fmla="*/ 0 h 5919694"/>
              <a:gd name="connsiteX0" fmla="*/ 112 w 5187688"/>
              <a:gd name="connsiteY0" fmla="*/ 0 h 5919694"/>
              <a:gd name="connsiteX1" fmla="*/ 5187688 w 5187688"/>
              <a:gd name="connsiteY1" fmla="*/ 0 h 5919694"/>
              <a:gd name="connsiteX2" fmla="*/ 5187688 w 5187688"/>
              <a:gd name="connsiteY2" fmla="*/ 5919694 h 5919694"/>
              <a:gd name="connsiteX3" fmla="*/ 2532036 w 5187688"/>
              <a:gd name="connsiteY3" fmla="*/ 5916707 h 5919694"/>
              <a:gd name="connsiteX4" fmla="*/ 21520 w 5187688"/>
              <a:gd name="connsiteY4" fmla="*/ 3298360 h 5919694"/>
              <a:gd name="connsiteX5" fmla="*/ 112 w 5187688"/>
              <a:gd name="connsiteY5" fmla="*/ 0 h 5919694"/>
              <a:gd name="connsiteX0" fmla="*/ 2405 w 5189981"/>
              <a:gd name="connsiteY0" fmla="*/ 0 h 5919694"/>
              <a:gd name="connsiteX1" fmla="*/ 5189981 w 5189981"/>
              <a:gd name="connsiteY1" fmla="*/ 0 h 5919694"/>
              <a:gd name="connsiteX2" fmla="*/ 5189981 w 5189981"/>
              <a:gd name="connsiteY2" fmla="*/ 5919694 h 5919694"/>
              <a:gd name="connsiteX3" fmla="*/ 2534329 w 5189981"/>
              <a:gd name="connsiteY3" fmla="*/ 5916707 h 5919694"/>
              <a:gd name="connsiteX4" fmla="*/ 0 w 5189981"/>
              <a:gd name="connsiteY4" fmla="*/ 3164891 h 5919694"/>
              <a:gd name="connsiteX5" fmla="*/ 2405 w 5189981"/>
              <a:gd name="connsiteY5" fmla="*/ 0 h 5919694"/>
              <a:gd name="connsiteX0" fmla="*/ 2532 w 5190108"/>
              <a:gd name="connsiteY0" fmla="*/ 0 h 5919694"/>
              <a:gd name="connsiteX1" fmla="*/ 5190108 w 5190108"/>
              <a:gd name="connsiteY1" fmla="*/ 0 h 5919694"/>
              <a:gd name="connsiteX2" fmla="*/ 5190108 w 5190108"/>
              <a:gd name="connsiteY2" fmla="*/ 5919694 h 5919694"/>
              <a:gd name="connsiteX3" fmla="*/ 2534456 w 5190108"/>
              <a:gd name="connsiteY3" fmla="*/ 5916707 h 5919694"/>
              <a:gd name="connsiteX4" fmla="*/ 127 w 5190108"/>
              <a:gd name="connsiteY4" fmla="*/ 3164891 h 5919694"/>
              <a:gd name="connsiteX5" fmla="*/ 2532 w 5190108"/>
              <a:gd name="connsiteY5" fmla="*/ 0 h 5919694"/>
              <a:gd name="connsiteX0" fmla="*/ 2464 w 5190040"/>
              <a:gd name="connsiteY0" fmla="*/ 0 h 5919694"/>
              <a:gd name="connsiteX1" fmla="*/ 5190040 w 5190040"/>
              <a:gd name="connsiteY1" fmla="*/ 0 h 5919694"/>
              <a:gd name="connsiteX2" fmla="*/ 5190040 w 5190040"/>
              <a:gd name="connsiteY2" fmla="*/ 5919694 h 5919694"/>
              <a:gd name="connsiteX3" fmla="*/ 2534388 w 5190040"/>
              <a:gd name="connsiteY3" fmla="*/ 5916707 h 5919694"/>
              <a:gd name="connsiteX4" fmla="*/ 59 w 5190040"/>
              <a:gd name="connsiteY4" fmla="*/ 3164891 h 5919694"/>
              <a:gd name="connsiteX5" fmla="*/ 2464 w 5190040"/>
              <a:gd name="connsiteY5" fmla="*/ 0 h 5919694"/>
              <a:gd name="connsiteX0" fmla="*/ 2512 w 5190088"/>
              <a:gd name="connsiteY0" fmla="*/ 0 h 5919694"/>
              <a:gd name="connsiteX1" fmla="*/ 5190088 w 5190088"/>
              <a:gd name="connsiteY1" fmla="*/ 0 h 5919694"/>
              <a:gd name="connsiteX2" fmla="*/ 5190088 w 5190088"/>
              <a:gd name="connsiteY2" fmla="*/ 5919694 h 5919694"/>
              <a:gd name="connsiteX3" fmla="*/ 2534436 w 5190088"/>
              <a:gd name="connsiteY3" fmla="*/ 5916707 h 5919694"/>
              <a:gd name="connsiteX4" fmla="*/ 107 w 5190088"/>
              <a:gd name="connsiteY4" fmla="*/ 3164891 h 5919694"/>
              <a:gd name="connsiteX5" fmla="*/ 2512 w 5190088"/>
              <a:gd name="connsiteY5" fmla="*/ 0 h 5919694"/>
              <a:gd name="connsiteX0" fmla="*/ 2406 w 5189982"/>
              <a:gd name="connsiteY0" fmla="*/ 0 h 5919694"/>
              <a:gd name="connsiteX1" fmla="*/ 5189982 w 5189982"/>
              <a:gd name="connsiteY1" fmla="*/ 0 h 5919694"/>
              <a:gd name="connsiteX2" fmla="*/ 5189982 w 5189982"/>
              <a:gd name="connsiteY2" fmla="*/ 5919694 h 5919694"/>
              <a:gd name="connsiteX3" fmla="*/ 2534330 w 5189982"/>
              <a:gd name="connsiteY3" fmla="*/ 5916707 h 5919694"/>
              <a:gd name="connsiteX4" fmla="*/ 1 w 5189982"/>
              <a:gd name="connsiteY4" fmla="*/ 3164891 h 5919694"/>
              <a:gd name="connsiteX5" fmla="*/ 2406 w 5189982"/>
              <a:gd name="connsiteY5" fmla="*/ 0 h 5919694"/>
              <a:gd name="connsiteX0" fmla="*/ 216 w 5198678"/>
              <a:gd name="connsiteY0" fmla="*/ 333321 h 5919694"/>
              <a:gd name="connsiteX1" fmla="*/ 5198678 w 5198678"/>
              <a:gd name="connsiteY1" fmla="*/ 0 h 5919694"/>
              <a:gd name="connsiteX2" fmla="*/ 5198678 w 5198678"/>
              <a:gd name="connsiteY2" fmla="*/ 5919694 h 5919694"/>
              <a:gd name="connsiteX3" fmla="*/ 2543026 w 5198678"/>
              <a:gd name="connsiteY3" fmla="*/ 5916707 h 5919694"/>
              <a:gd name="connsiteX4" fmla="*/ 8697 w 5198678"/>
              <a:gd name="connsiteY4" fmla="*/ 3164891 h 5919694"/>
              <a:gd name="connsiteX5" fmla="*/ 216 w 5198678"/>
              <a:gd name="connsiteY5" fmla="*/ 333321 h 5919694"/>
              <a:gd name="connsiteX0" fmla="*/ 216 w 5198678"/>
              <a:gd name="connsiteY0" fmla="*/ 0 h 5586373"/>
              <a:gd name="connsiteX1" fmla="*/ 5198678 w 5198678"/>
              <a:gd name="connsiteY1" fmla="*/ 28985 h 5586373"/>
              <a:gd name="connsiteX2" fmla="*/ 5198678 w 5198678"/>
              <a:gd name="connsiteY2" fmla="*/ 5586373 h 5586373"/>
              <a:gd name="connsiteX3" fmla="*/ 2543026 w 5198678"/>
              <a:gd name="connsiteY3" fmla="*/ 5583386 h 5586373"/>
              <a:gd name="connsiteX4" fmla="*/ 8697 w 5198678"/>
              <a:gd name="connsiteY4" fmla="*/ 2831570 h 5586373"/>
              <a:gd name="connsiteX5" fmla="*/ 216 w 5198678"/>
              <a:gd name="connsiteY5" fmla="*/ 0 h 5586373"/>
              <a:gd name="connsiteX0" fmla="*/ 216 w 5198678"/>
              <a:gd name="connsiteY0" fmla="*/ 0 h 5571881"/>
              <a:gd name="connsiteX1" fmla="*/ 5198678 w 5198678"/>
              <a:gd name="connsiteY1" fmla="*/ 14493 h 5571881"/>
              <a:gd name="connsiteX2" fmla="*/ 5198678 w 5198678"/>
              <a:gd name="connsiteY2" fmla="*/ 5571881 h 5571881"/>
              <a:gd name="connsiteX3" fmla="*/ 2543026 w 5198678"/>
              <a:gd name="connsiteY3" fmla="*/ 5568894 h 5571881"/>
              <a:gd name="connsiteX4" fmla="*/ 8697 w 5198678"/>
              <a:gd name="connsiteY4" fmla="*/ 2817078 h 5571881"/>
              <a:gd name="connsiteX5" fmla="*/ 216 w 5198678"/>
              <a:gd name="connsiteY5" fmla="*/ 0 h 5571881"/>
              <a:gd name="connsiteX0" fmla="*/ 216 w 5198678"/>
              <a:gd name="connsiteY0" fmla="*/ 15941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15941 h 5587822"/>
              <a:gd name="connsiteX0" fmla="*/ 216 w 5198678"/>
              <a:gd name="connsiteY0" fmla="*/ 629 h 5587822"/>
              <a:gd name="connsiteX1" fmla="*/ 5198678 w 5198678"/>
              <a:gd name="connsiteY1" fmla="*/ 0 h 5587822"/>
              <a:gd name="connsiteX2" fmla="*/ 5198678 w 5198678"/>
              <a:gd name="connsiteY2" fmla="*/ 5587822 h 5587822"/>
              <a:gd name="connsiteX3" fmla="*/ 2543026 w 5198678"/>
              <a:gd name="connsiteY3" fmla="*/ 5584835 h 5587822"/>
              <a:gd name="connsiteX4" fmla="*/ 8697 w 5198678"/>
              <a:gd name="connsiteY4" fmla="*/ 2833019 h 5587822"/>
              <a:gd name="connsiteX5" fmla="*/ 216 w 5198678"/>
              <a:gd name="connsiteY5" fmla="*/ 629 h 5587822"/>
              <a:gd name="connsiteX0" fmla="*/ 454 w 5198916"/>
              <a:gd name="connsiteY0" fmla="*/ 629 h 5587822"/>
              <a:gd name="connsiteX1" fmla="*/ 5198916 w 5198916"/>
              <a:gd name="connsiteY1" fmla="*/ 0 h 5587822"/>
              <a:gd name="connsiteX2" fmla="*/ 5198916 w 5198916"/>
              <a:gd name="connsiteY2" fmla="*/ 5587822 h 5587822"/>
              <a:gd name="connsiteX3" fmla="*/ 2543264 w 5198916"/>
              <a:gd name="connsiteY3" fmla="*/ 5584835 h 5587822"/>
              <a:gd name="connsiteX4" fmla="*/ 1791 w 5198916"/>
              <a:gd name="connsiteY4" fmla="*/ 3144946 h 5587822"/>
              <a:gd name="connsiteX5" fmla="*/ 454 w 5198916"/>
              <a:gd name="connsiteY5" fmla="*/ 629 h 5587822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921758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5198916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5198916"/>
              <a:gd name="connsiteY0" fmla="*/ 629 h 5593381"/>
              <a:gd name="connsiteX1" fmla="*/ 4083303 w 5198916"/>
              <a:gd name="connsiteY1" fmla="*/ 0 h 5593381"/>
              <a:gd name="connsiteX2" fmla="*/ 5198916 w 5198916"/>
              <a:gd name="connsiteY2" fmla="*/ 5587822 h 5593381"/>
              <a:gd name="connsiteX3" fmla="*/ 1718207 w 5198916"/>
              <a:gd name="connsiteY3" fmla="*/ 5593381 h 5593381"/>
              <a:gd name="connsiteX4" fmla="*/ 1791 w 5198916"/>
              <a:gd name="connsiteY4" fmla="*/ 3144946 h 5593381"/>
              <a:gd name="connsiteX5" fmla="*/ 454 w 5198916"/>
              <a:gd name="connsiteY5" fmla="*/ 629 h 5593381"/>
              <a:gd name="connsiteX0" fmla="*/ 454 w 4089175"/>
              <a:gd name="connsiteY0" fmla="*/ 629 h 5595711"/>
              <a:gd name="connsiteX1" fmla="*/ 4083303 w 4089175"/>
              <a:gd name="connsiteY1" fmla="*/ 0 h 5595711"/>
              <a:gd name="connsiteX2" fmla="*/ 4089175 w 4089175"/>
              <a:gd name="connsiteY2" fmla="*/ 5595711 h 5595711"/>
              <a:gd name="connsiteX3" fmla="*/ 1718207 w 4089175"/>
              <a:gd name="connsiteY3" fmla="*/ 5593381 h 5595711"/>
              <a:gd name="connsiteX4" fmla="*/ 1791 w 4089175"/>
              <a:gd name="connsiteY4" fmla="*/ 3144946 h 5595711"/>
              <a:gd name="connsiteX5" fmla="*/ 454 w 4089175"/>
              <a:gd name="connsiteY5" fmla="*/ 629 h 5595711"/>
              <a:gd name="connsiteX0" fmla="*/ 454 w 4083340"/>
              <a:gd name="connsiteY0" fmla="*/ 629 h 5593381"/>
              <a:gd name="connsiteX1" fmla="*/ 4083303 w 4083340"/>
              <a:gd name="connsiteY1" fmla="*/ 0 h 5593381"/>
              <a:gd name="connsiteX2" fmla="*/ 4012844 w 4083340"/>
              <a:gd name="connsiteY2" fmla="*/ 5591438 h 5593381"/>
              <a:gd name="connsiteX3" fmla="*/ 1718207 w 4083340"/>
              <a:gd name="connsiteY3" fmla="*/ 5593381 h 5593381"/>
              <a:gd name="connsiteX4" fmla="*/ 1791 w 4083340"/>
              <a:gd name="connsiteY4" fmla="*/ 3144946 h 5593381"/>
              <a:gd name="connsiteX5" fmla="*/ 454 w 4083340"/>
              <a:gd name="connsiteY5" fmla="*/ 629 h 5593381"/>
              <a:gd name="connsiteX0" fmla="*/ 454 w 4083459"/>
              <a:gd name="connsiteY0" fmla="*/ 629 h 5593381"/>
              <a:gd name="connsiteX1" fmla="*/ 4083303 w 4083459"/>
              <a:gd name="connsiteY1" fmla="*/ 0 h 5593381"/>
              <a:gd name="connsiteX2" fmla="*/ 4070093 w 4083459"/>
              <a:gd name="connsiteY2" fmla="*/ 5591439 h 5593381"/>
              <a:gd name="connsiteX3" fmla="*/ 1718207 w 4083459"/>
              <a:gd name="connsiteY3" fmla="*/ 5593381 h 5593381"/>
              <a:gd name="connsiteX4" fmla="*/ 1791 w 4083459"/>
              <a:gd name="connsiteY4" fmla="*/ 3144946 h 5593381"/>
              <a:gd name="connsiteX5" fmla="*/ 454 w 4083459"/>
              <a:gd name="connsiteY5" fmla="*/ 629 h 5593381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3943363 w 4070093"/>
              <a:gd name="connsiteY1" fmla="*/ 324970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10480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5150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14049 w 4069424"/>
              <a:gd name="connsiteY0" fmla="*/ 174112 h 5602782"/>
              <a:gd name="connsiteX1" fmla="*/ 4068911 w 4069424"/>
              <a:gd name="connsiteY1" fmla="*/ 0 h 5602782"/>
              <a:gd name="connsiteX2" fmla="*/ 4068422 w 4069424"/>
              <a:gd name="connsiteY2" fmla="*/ 5600840 h 5602782"/>
              <a:gd name="connsiteX3" fmla="*/ 1716536 w 4069424"/>
              <a:gd name="connsiteY3" fmla="*/ 5602782 h 5602782"/>
              <a:gd name="connsiteX4" fmla="*/ 120 w 4069424"/>
              <a:gd name="connsiteY4" fmla="*/ 3154347 h 5602782"/>
              <a:gd name="connsiteX5" fmla="*/ 14049 w 4069424"/>
              <a:gd name="connsiteY5" fmla="*/ 174112 h 5602782"/>
              <a:gd name="connsiteX0" fmla="*/ 454 w 4071095"/>
              <a:gd name="connsiteY0" fmla="*/ 10030 h 5602782"/>
              <a:gd name="connsiteX1" fmla="*/ 4070582 w 4071095"/>
              <a:gd name="connsiteY1" fmla="*/ 0 h 5602782"/>
              <a:gd name="connsiteX2" fmla="*/ 4070093 w 4071095"/>
              <a:gd name="connsiteY2" fmla="*/ 5600840 h 5602782"/>
              <a:gd name="connsiteX3" fmla="*/ 1718207 w 4071095"/>
              <a:gd name="connsiteY3" fmla="*/ 5602782 h 5602782"/>
              <a:gd name="connsiteX4" fmla="*/ 1791 w 4071095"/>
              <a:gd name="connsiteY4" fmla="*/ 3154347 h 5602782"/>
              <a:gd name="connsiteX5" fmla="*/ 454 w 4071095"/>
              <a:gd name="connsiteY5" fmla="*/ 10030 h 5602782"/>
              <a:gd name="connsiteX0" fmla="*/ 454 w 4070093"/>
              <a:gd name="connsiteY0" fmla="*/ 0 h 5592752"/>
              <a:gd name="connsiteX1" fmla="*/ 4065493 w 4070093"/>
              <a:gd name="connsiteY1" fmla="*/ 51501 h 5592752"/>
              <a:gd name="connsiteX2" fmla="*/ 4070093 w 4070093"/>
              <a:gd name="connsiteY2" fmla="*/ 5590810 h 5592752"/>
              <a:gd name="connsiteX3" fmla="*/ 1718207 w 4070093"/>
              <a:gd name="connsiteY3" fmla="*/ 5592752 h 5592752"/>
              <a:gd name="connsiteX4" fmla="*/ 1791 w 4070093"/>
              <a:gd name="connsiteY4" fmla="*/ 3144317 h 5592752"/>
              <a:gd name="connsiteX5" fmla="*/ 454 w 4070093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3644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0 h 5592752"/>
              <a:gd name="connsiteX1" fmla="*/ 4070582 w 4071095"/>
              <a:gd name="connsiteY1" fmla="*/ 9341 h 5592752"/>
              <a:gd name="connsiteX2" fmla="*/ 4070093 w 4071095"/>
              <a:gd name="connsiteY2" fmla="*/ 5590810 h 5592752"/>
              <a:gd name="connsiteX3" fmla="*/ 1718207 w 4071095"/>
              <a:gd name="connsiteY3" fmla="*/ 5592752 h 5592752"/>
              <a:gd name="connsiteX4" fmla="*/ 1791 w 4071095"/>
              <a:gd name="connsiteY4" fmla="*/ 3144317 h 5592752"/>
              <a:gd name="connsiteX5" fmla="*/ 454 w 4071095"/>
              <a:gd name="connsiteY5" fmla="*/ 0 h 5592752"/>
              <a:gd name="connsiteX0" fmla="*/ 454 w 4071095"/>
              <a:gd name="connsiteY0" fmla="*/ 4333 h 5597085"/>
              <a:gd name="connsiteX1" fmla="*/ 4070582 w 4071095"/>
              <a:gd name="connsiteY1" fmla="*/ 0 h 5597085"/>
              <a:gd name="connsiteX2" fmla="*/ 4070093 w 4071095"/>
              <a:gd name="connsiteY2" fmla="*/ 5595143 h 5597085"/>
              <a:gd name="connsiteX3" fmla="*/ 1718207 w 4071095"/>
              <a:gd name="connsiteY3" fmla="*/ 5597085 h 5597085"/>
              <a:gd name="connsiteX4" fmla="*/ 1791 w 4071095"/>
              <a:gd name="connsiteY4" fmla="*/ 3148650 h 5597085"/>
              <a:gd name="connsiteX5" fmla="*/ 454 w 4071095"/>
              <a:gd name="connsiteY5" fmla="*/ 4333 h 5597085"/>
              <a:gd name="connsiteX0" fmla="*/ 254 w 4075984"/>
              <a:gd name="connsiteY0" fmla="*/ 250455 h 5597085"/>
              <a:gd name="connsiteX1" fmla="*/ 4075471 w 4075984"/>
              <a:gd name="connsiteY1" fmla="*/ 0 h 5597085"/>
              <a:gd name="connsiteX2" fmla="*/ 4074982 w 4075984"/>
              <a:gd name="connsiteY2" fmla="*/ 5595143 h 5597085"/>
              <a:gd name="connsiteX3" fmla="*/ 1723096 w 4075984"/>
              <a:gd name="connsiteY3" fmla="*/ 5597085 h 5597085"/>
              <a:gd name="connsiteX4" fmla="*/ 6680 w 4075984"/>
              <a:gd name="connsiteY4" fmla="*/ 3148650 h 5597085"/>
              <a:gd name="connsiteX5" fmla="*/ 254 w 4075984"/>
              <a:gd name="connsiteY5" fmla="*/ 250455 h 5597085"/>
              <a:gd name="connsiteX0" fmla="*/ 254 w 4080827"/>
              <a:gd name="connsiteY0" fmla="*/ 29 h 5346659"/>
              <a:gd name="connsiteX1" fmla="*/ 4080560 w 4080827"/>
              <a:gd name="connsiteY1" fmla="*/ 50390 h 5346659"/>
              <a:gd name="connsiteX2" fmla="*/ 4074982 w 4080827"/>
              <a:gd name="connsiteY2" fmla="*/ 5344717 h 5346659"/>
              <a:gd name="connsiteX3" fmla="*/ 1723096 w 4080827"/>
              <a:gd name="connsiteY3" fmla="*/ 5346659 h 5346659"/>
              <a:gd name="connsiteX4" fmla="*/ 6680 w 4080827"/>
              <a:gd name="connsiteY4" fmla="*/ 2898224 h 5346659"/>
              <a:gd name="connsiteX5" fmla="*/ 254 w 4080827"/>
              <a:gd name="connsiteY5" fmla="*/ 29 h 5346659"/>
              <a:gd name="connsiteX0" fmla="*/ 254 w 4080827"/>
              <a:gd name="connsiteY0" fmla="*/ 0 h 5346630"/>
              <a:gd name="connsiteX1" fmla="*/ 4080560 w 4080827"/>
              <a:gd name="connsiteY1" fmla="*/ 16177 h 5346630"/>
              <a:gd name="connsiteX2" fmla="*/ 4074982 w 4080827"/>
              <a:gd name="connsiteY2" fmla="*/ 5344688 h 5346630"/>
              <a:gd name="connsiteX3" fmla="*/ 1723096 w 4080827"/>
              <a:gd name="connsiteY3" fmla="*/ 5346630 h 5346630"/>
              <a:gd name="connsiteX4" fmla="*/ 6680 w 4080827"/>
              <a:gd name="connsiteY4" fmla="*/ 2898195 h 5346630"/>
              <a:gd name="connsiteX5" fmla="*/ 254 w 4080827"/>
              <a:gd name="connsiteY5" fmla="*/ 0 h 5346630"/>
              <a:gd name="connsiteX0" fmla="*/ 254 w 4080827"/>
              <a:gd name="connsiteY0" fmla="*/ 0 h 5332957"/>
              <a:gd name="connsiteX1" fmla="*/ 4080560 w 4080827"/>
              <a:gd name="connsiteY1" fmla="*/ 2504 h 5332957"/>
              <a:gd name="connsiteX2" fmla="*/ 4074982 w 4080827"/>
              <a:gd name="connsiteY2" fmla="*/ 5331015 h 5332957"/>
              <a:gd name="connsiteX3" fmla="*/ 1723096 w 4080827"/>
              <a:gd name="connsiteY3" fmla="*/ 5332957 h 5332957"/>
              <a:gd name="connsiteX4" fmla="*/ 6680 w 4080827"/>
              <a:gd name="connsiteY4" fmla="*/ 2884522 h 5332957"/>
              <a:gd name="connsiteX5" fmla="*/ 254 w 4080827"/>
              <a:gd name="connsiteY5" fmla="*/ 0 h 5332957"/>
              <a:gd name="connsiteX0" fmla="*/ 254 w 4080827"/>
              <a:gd name="connsiteY0" fmla="*/ 8891 h 5330453"/>
              <a:gd name="connsiteX1" fmla="*/ 4080560 w 4080827"/>
              <a:gd name="connsiteY1" fmla="*/ 0 h 5330453"/>
              <a:gd name="connsiteX2" fmla="*/ 4074982 w 4080827"/>
              <a:gd name="connsiteY2" fmla="*/ 5328511 h 5330453"/>
              <a:gd name="connsiteX3" fmla="*/ 1723096 w 4080827"/>
              <a:gd name="connsiteY3" fmla="*/ 5330453 h 5330453"/>
              <a:gd name="connsiteX4" fmla="*/ 6680 w 4080827"/>
              <a:gd name="connsiteY4" fmla="*/ 2882018 h 5330453"/>
              <a:gd name="connsiteX5" fmla="*/ 254 w 4080827"/>
              <a:gd name="connsiteY5" fmla="*/ 8891 h 5330453"/>
              <a:gd name="connsiteX0" fmla="*/ 254 w 4080827"/>
              <a:gd name="connsiteY0" fmla="*/ 0 h 5321562"/>
              <a:gd name="connsiteX1" fmla="*/ 4080560 w 4080827"/>
              <a:gd name="connsiteY1" fmla="*/ 8201 h 5321562"/>
              <a:gd name="connsiteX2" fmla="*/ 4074982 w 4080827"/>
              <a:gd name="connsiteY2" fmla="*/ 5319620 h 5321562"/>
              <a:gd name="connsiteX3" fmla="*/ 1723096 w 4080827"/>
              <a:gd name="connsiteY3" fmla="*/ 5321562 h 5321562"/>
              <a:gd name="connsiteX4" fmla="*/ 6680 w 4080827"/>
              <a:gd name="connsiteY4" fmla="*/ 2873127 h 5321562"/>
              <a:gd name="connsiteX5" fmla="*/ 254 w 4080827"/>
              <a:gd name="connsiteY5" fmla="*/ 0 h 5321562"/>
              <a:gd name="connsiteX0" fmla="*/ 254 w 4076763"/>
              <a:gd name="connsiteY0" fmla="*/ 0 h 5321562"/>
              <a:gd name="connsiteX1" fmla="*/ 4076319 w 4076763"/>
              <a:gd name="connsiteY1" fmla="*/ 8201 h 5321562"/>
              <a:gd name="connsiteX2" fmla="*/ 4074982 w 4076763"/>
              <a:gd name="connsiteY2" fmla="*/ 5319620 h 5321562"/>
              <a:gd name="connsiteX3" fmla="*/ 1723096 w 4076763"/>
              <a:gd name="connsiteY3" fmla="*/ 5321562 h 5321562"/>
              <a:gd name="connsiteX4" fmla="*/ 6680 w 4076763"/>
              <a:gd name="connsiteY4" fmla="*/ 2873127 h 5321562"/>
              <a:gd name="connsiteX5" fmla="*/ 254 w 4076763"/>
              <a:gd name="connsiteY5" fmla="*/ 0 h 5321562"/>
              <a:gd name="connsiteX0" fmla="*/ 254 w 4076763"/>
              <a:gd name="connsiteY0" fmla="*/ 0 h 5321562"/>
              <a:gd name="connsiteX1" fmla="*/ 4076319 w 4076763"/>
              <a:gd name="connsiteY1" fmla="*/ 2504 h 5321562"/>
              <a:gd name="connsiteX2" fmla="*/ 4074982 w 4076763"/>
              <a:gd name="connsiteY2" fmla="*/ 5319620 h 5321562"/>
              <a:gd name="connsiteX3" fmla="*/ 1723096 w 4076763"/>
              <a:gd name="connsiteY3" fmla="*/ 5321562 h 5321562"/>
              <a:gd name="connsiteX4" fmla="*/ 6680 w 4076763"/>
              <a:gd name="connsiteY4" fmla="*/ 2873127 h 5321562"/>
              <a:gd name="connsiteX5" fmla="*/ 254 w 4076763"/>
              <a:gd name="connsiteY5" fmla="*/ 0 h 5321562"/>
              <a:gd name="connsiteX0" fmla="*/ 254 w 4076763"/>
              <a:gd name="connsiteY0" fmla="*/ 0 h 5321562"/>
              <a:gd name="connsiteX1" fmla="*/ 4076319 w 4076763"/>
              <a:gd name="connsiteY1" fmla="*/ 8201 h 5321562"/>
              <a:gd name="connsiteX2" fmla="*/ 4074982 w 4076763"/>
              <a:gd name="connsiteY2" fmla="*/ 5319620 h 5321562"/>
              <a:gd name="connsiteX3" fmla="*/ 1723096 w 4076763"/>
              <a:gd name="connsiteY3" fmla="*/ 5321562 h 5321562"/>
              <a:gd name="connsiteX4" fmla="*/ 6680 w 4076763"/>
              <a:gd name="connsiteY4" fmla="*/ 2873127 h 5321562"/>
              <a:gd name="connsiteX5" fmla="*/ 254 w 4076763"/>
              <a:gd name="connsiteY5" fmla="*/ 0 h 5321562"/>
              <a:gd name="connsiteX0" fmla="*/ 254 w 4074982"/>
              <a:gd name="connsiteY0" fmla="*/ 0 h 5321562"/>
              <a:gd name="connsiteX1" fmla="*/ 4050875 w 4074982"/>
              <a:gd name="connsiteY1" fmla="*/ 207606 h 5321562"/>
              <a:gd name="connsiteX2" fmla="*/ 4074982 w 4074982"/>
              <a:gd name="connsiteY2" fmla="*/ 5319620 h 5321562"/>
              <a:gd name="connsiteX3" fmla="*/ 1723096 w 4074982"/>
              <a:gd name="connsiteY3" fmla="*/ 5321562 h 5321562"/>
              <a:gd name="connsiteX4" fmla="*/ 6680 w 4074982"/>
              <a:gd name="connsiteY4" fmla="*/ 2873127 h 5321562"/>
              <a:gd name="connsiteX5" fmla="*/ 254 w 4074982"/>
              <a:gd name="connsiteY5" fmla="*/ 0 h 5321562"/>
              <a:gd name="connsiteX0" fmla="*/ 254 w 4074982"/>
              <a:gd name="connsiteY0" fmla="*/ 3193 h 5324755"/>
              <a:gd name="connsiteX1" fmla="*/ 4072078 w 4074982"/>
              <a:gd name="connsiteY1" fmla="*/ 0 h 5324755"/>
              <a:gd name="connsiteX2" fmla="*/ 4074982 w 4074982"/>
              <a:gd name="connsiteY2" fmla="*/ 5322813 h 5324755"/>
              <a:gd name="connsiteX3" fmla="*/ 1723096 w 4074982"/>
              <a:gd name="connsiteY3" fmla="*/ 5324755 h 5324755"/>
              <a:gd name="connsiteX4" fmla="*/ 6680 w 4074982"/>
              <a:gd name="connsiteY4" fmla="*/ 2876320 h 5324755"/>
              <a:gd name="connsiteX5" fmla="*/ 254 w 4074982"/>
              <a:gd name="connsiteY5" fmla="*/ 3193 h 532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74982" h="5324755">
                <a:moveTo>
                  <a:pt x="254" y="3193"/>
                </a:moveTo>
                <a:lnTo>
                  <a:pt x="4072078" y="0"/>
                </a:lnTo>
                <a:cubicBezTo>
                  <a:pt x="4074035" y="1865237"/>
                  <a:pt x="4073025" y="3457576"/>
                  <a:pt x="4074982" y="5322813"/>
                </a:cubicBezTo>
                <a:lnTo>
                  <a:pt x="1723096" y="5324755"/>
                </a:lnTo>
                <a:cubicBezTo>
                  <a:pt x="693982" y="5014623"/>
                  <a:pt x="-3932" y="3729991"/>
                  <a:pt x="6680" y="2876320"/>
                </a:cubicBezTo>
                <a:cubicBezTo>
                  <a:pt x="8672" y="1673057"/>
                  <a:pt x="-1738" y="1206456"/>
                  <a:pt x="254" y="319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sz="1200"/>
            </a:lvl1pPr>
          </a:lstStyle>
          <a:p>
            <a:r>
              <a:rPr lang="en-AU" dirty="0"/>
              <a:t> Click icon to insert picture</a:t>
            </a:r>
          </a:p>
          <a:p>
            <a:endParaRPr lang="en-AU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7255" y="208800"/>
            <a:ext cx="1389862" cy="45726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CDEB36B-7D7C-483E-8547-AC6A66877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464" y="226800"/>
            <a:ext cx="1730673" cy="4631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118" y="232587"/>
            <a:ext cx="1219372" cy="457265"/>
          </a:xfrm>
          <a:prstGeom prst="rect">
            <a:avLst/>
          </a:prstGeom>
        </p:spPr>
      </p:pic>
      <p:sp>
        <p:nvSpPr>
          <p:cNvPr id="25" name="TextBox 24"/>
          <p:cNvSpPr txBox="1"/>
          <p:nvPr userDrawn="1"/>
        </p:nvSpPr>
        <p:spPr>
          <a:xfrm>
            <a:off x="536258" y="6168748"/>
            <a:ext cx="4305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The Queensland Alliance for Agriculture and Food Innovation (QAAFI) is a research institute of The University of Queensland (UQ), supported by the Queensland Government.</a:t>
            </a:r>
            <a:endParaRPr lang="en-AU" sz="800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536258" y="6507302"/>
            <a:ext cx="12241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800" dirty="0"/>
              <a:t>CRICOS code 00025B</a:t>
            </a:r>
          </a:p>
        </p:txBody>
      </p:sp>
    </p:spTree>
    <p:extLst>
      <p:ext uri="{BB962C8B-B14F-4D97-AF65-F5344CB8AC3E}">
        <p14:creationId xmlns:p14="http://schemas.microsoft.com/office/powerpoint/2010/main" val="418500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DBD1DEA-6C0B-48CD-8886-623BD6330C76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800" y="1082188"/>
            <a:ext cx="10744005" cy="720081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4800" y="1876346"/>
            <a:ext cx="3254263" cy="8325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20" name="Right Triangle 3">
            <a:extLst>
              <a:ext uri="{FF2B5EF4-FFF2-40B4-BE49-F238E27FC236}">
                <a16:creationId xmlns:a16="http://schemas.microsoft.com/office/drawing/2014/main" id="{98BF4DE5-D126-4077-BBC8-5F3A09BC0E5C}"/>
              </a:ext>
            </a:extLst>
          </p:cNvPr>
          <p:cNvSpPr/>
          <p:nvPr userDrawn="1"/>
        </p:nvSpPr>
        <p:spPr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19" name="Graphic 1">
            <a:extLst>
              <a:ext uri="{FF2B5EF4-FFF2-40B4-BE49-F238E27FC236}">
                <a16:creationId xmlns:a16="http://schemas.microsoft.com/office/drawing/2014/main" id="{6B4A31B5-8366-4D72-B33B-C4528CEC8D4B}"/>
              </a:ext>
            </a:extLst>
          </p:cNvPr>
          <p:cNvSpPr/>
          <p:nvPr userDrawn="1"/>
        </p:nvSpPr>
        <p:spPr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7255" y="208800"/>
            <a:ext cx="1389862" cy="45726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CDEB36B-7D7C-483E-8547-AC6A66877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464" y="226800"/>
            <a:ext cx="1730673" cy="4631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524" y="232587"/>
            <a:ext cx="1219372" cy="457265"/>
          </a:xfrm>
          <a:prstGeom prst="rect">
            <a:avLst/>
          </a:prstGeom>
        </p:spPr>
      </p:pic>
      <p:sp>
        <p:nvSpPr>
          <p:cNvPr id="31" name="Rectangle 30"/>
          <p:cNvSpPr/>
          <p:nvPr userDrawn="1"/>
        </p:nvSpPr>
        <p:spPr>
          <a:xfrm>
            <a:off x="2969301" y="6204335"/>
            <a:ext cx="65151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800" dirty="0">
                <a:solidFill>
                  <a:schemeClr val="bg1"/>
                </a:solidFill>
              </a:rPr>
              <a:t>The Queensland Alliance for Agriculture and Food Innovation (QAAFI) is a research institute of The University of Queensland (UQ), supported by the Queensland Government.</a:t>
            </a:r>
            <a:endParaRPr lang="en-AU" sz="800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 userDrawn="1"/>
        </p:nvSpPr>
        <p:spPr>
          <a:xfrm>
            <a:off x="2964111" y="6551046"/>
            <a:ext cx="12241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800" dirty="0">
                <a:solidFill>
                  <a:schemeClr val="bg1"/>
                </a:solidFill>
              </a:rPr>
              <a:t>CRICOS code 00025B</a:t>
            </a:r>
          </a:p>
        </p:txBody>
      </p:sp>
    </p:spTree>
    <p:extLst>
      <p:ext uri="{BB962C8B-B14F-4D97-AF65-F5344CB8AC3E}">
        <p14:creationId xmlns:p14="http://schemas.microsoft.com/office/powerpoint/2010/main" val="63139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cknowledg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1160745"/>
            <a:ext cx="10738247" cy="612071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A50E81-A697-4D2A-9C73-3BBE321DFC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760" y="227797"/>
            <a:ext cx="1768993" cy="4632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3377" y="207966"/>
            <a:ext cx="1380194" cy="4499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948" y="227797"/>
            <a:ext cx="1215665" cy="45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1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5BEF6F-6263-4F8D-8EB5-8791451073CD}"/>
              </a:ext>
            </a:extLst>
          </p:cNvPr>
          <p:cNvSpPr/>
          <p:nvPr userDrawn="1"/>
        </p:nvSpPr>
        <p:spPr>
          <a:xfrm>
            <a:off x="0" y="0"/>
            <a:ext cx="12192000" cy="928800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3E3223-6328-4488-8A5F-952E87A12E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/>
        </p:blipFill>
        <p:spPr>
          <a:xfrm>
            <a:off x="9852228" y="5499893"/>
            <a:ext cx="2339772" cy="1358107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1160745"/>
            <a:ext cx="107382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298" y="2571294"/>
            <a:ext cx="10747200" cy="26752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140420-5D32-4B9D-AAC5-EA821D5940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1" y="4064704"/>
            <a:ext cx="2699772" cy="2793299"/>
          </a:xfrm>
          <a:prstGeom prst="rect">
            <a:avLst/>
          </a:prstGeom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7255" y="208800"/>
            <a:ext cx="1389862" cy="45726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DEB36B-7D7C-483E-8547-AC6A66877EC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464" y="226800"/>
            <a:ext cx="1730673" cy="4631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524" y="232587"/>
            <a:ext cx="1219372" cy="45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43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1143405"/>
            <a:ext cx="107286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306" y="2553954"/>
            <a:ext cx="10737592" cy="267524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933EA7-FE92-4C6D-8733-61E671888999}"/>
              </a:ext>
            </a:extLst>
          </p:cNvPr>
          <p:cNvSpPr/>
          <p:nvPr userDrawn="1"/>
        </p:nvSpPr>
        <p:spPr>
          <a:xfrm>
            <a:off x="2" y="0"/>
            <a:ext cx="12191999" cy="9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ADB43-ED09-48C5-A41D-5E4BDF72C85E}"/>
              </a:ext>
            </a:extLst>
          </p:cNvPr>
          <p:cNvSpPr txBox="1"/>
          <p:nvPr userDrawn="1"/>
        </p:nvSpPr>
        <p:spPr>
          <a:xfrm>
            <a:off x="1" y="-1586050"/>
            <a:ext cx="7632171" cy="138499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choose your own image </a:t>
            </a:r>
            <a:br>
              <a:rPr lang="en-AU" sz="1400" dirty="0">
                <a:solidFill>
                  <a:schemeClr val="bg1"/>
                </a:solidFill>
              </a:rPr>
            </a:br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‘Picture’ is already selected</a:t>
            </a:r>
          </a:p>
          <a:p>
            <a:r>
              <a:rPr lang="en-US" sz="1400" dirty="0">
                <a:solidFill>
                  <a:schemeClr val="bg1"/>
                </a:solidFill>
              </a:rPr>
              <a:t>Go to the ‘File’ button and select another image</a:t>
            </a:r>
          </a:p>
          <a:p>
            <a:r>
              <a:rPr lang="en-US" sz="1400" dirty="0">
                <a:solidFill>
                  <a:schemeClr val="bg1"/>
                </a:solidFill>
              </a:rPr>
              <a:t>Change text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as necessary to suit the image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1" name="Right Triangle 3">
            <a:extLst>
              <a:ext uri="{FF2B5EF4-FFF2-40B4-BE49-F238E27FC236}">
                <a16:creationId xmlns:a16="http://schemas.microsoft.com/office/drawing/2014/main" id="{5A5C0481-15B5-4619-B80D-C8C9ABD7F904}"/>
              </a:ext>
            </a:extLst>
          </p:cNvPr>
          <p:cNvSpPr/>
          <p:nvPr userDrawn="1"/>
        </p:nvSpPr>
        <p:spPr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9" name="Graphic 1">
            <a:extLst>
              <a:ext uri="{FF2B5EF4-FFF2-40B4-BE49-F238E27FC236}">
                <a16:creationId xmlns:a16="http://schemas.microsoft.com/office/drawing/2014/main" id="{84EF10FC-E046-43D3-9897-04BE4FF5A176}"/>
              </a:ext>
            </a:extLst>
          </p:cNvPr>
          <p:cNvSpPr/>
          <p:nvPr userDrawn="1"/>
        </p:nvSpPr>
        <p:spPr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A50E81-A697-4D2A-9C73-3BBE321DFC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760" y="227797"/>
            <a:ext cx="1768993" cy="4632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3377" y="207966"/>
            <a:ext cx="1380194" cy="44994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948" y="227797"/>
            <a:ext cx="1215665" cy="45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216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tit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1143405"/>
            <a:ext cx="107286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306" y="2553954"/>
            <a:ext cx="10737592" cy="267524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933EA7-FE92-4C6D-8733-61E671888999}"/>
              </a:ext>
            </a:extLst>
          </p:cNvPr>
          <p:cNvSpPr/>
          <p:nvPr userDrawn="1"/>
        </p:nvSpPr>
        <p:spPr>
          <a:xfrm>
            <a:off x="2" y="0"/>
            <a:ext cx="12191999" cy="9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DADB43-ED09-48C5-A41D-5E4BDF72C85E}"/>
              </a:ext>
            </a:extLst>
          </p:cNvPr>
          <p:cNvSpPr txBox="1"/>
          <p:nvPr userDrawn="1"/>
        </p:nvSpPr>
        <p:spPr>
          <a:xfrm>
            <a:off x="1" y="-1586050"/>
            <a:ext cx="7632171" cy="138499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chemeClr val="bg1"/>
                </a:solidFill>
              </a:rPr>
              <a:t>For this slide design, you can choose your own image </a:t>
            </a:r>
            <a:br>
              <a:rPr lang="en-AU" sz="1400" dirty="0">
                <a:solidFill>
                  <a:schemeClr val="bg1"/>
                </a:solidFill>
              </a:rPr>
            </a:br>
            <a:r>
              <a:rPr lang="en-AU" sz="1400" dirty="0">
                <a:solidFill>
                  <a:schemeClr val="bg1"/>
                </a:solidFill>
              </a:rPr>
              <a:t>by right-clicking somewhere on the slide, not in a content placeholder.</a:t>
            </a:r>
          </a:p>
          <a:p>
            <a:r>
              <a:rPr lang="en-US" sz="1400" dirty="0">
                <a:solidFill>
                  <a:schemeClr val="bg1"/>
                </a:solidFill>
              </a:rPr>
              <a:t>‘Format Background</a:t>
            </a:r>
          </a:p>
          <a:p>
            <a:r>
              <a:rPr lang="en-US" sz="1400" dirty="0">
                <a:solidFill>
                  <a:schemeClr val="bg1"/>
                </a:solidFill>
              </a:rPr>
              <a:t>Under the ‘Fill’ menu, ‘Picture’ is already selected</a:t>
            </a:r>
          </a:p>
          <a:p>
            <a:r>
              <a:rPr lang="en-US" sz="1400" dirty="0">
                <a:solidFill>
                  <a:schemeClr val="bg1"/>
                </a:solidFill>
              </a:rPr>
              <a:t>Go to the ‘File’ button and select another image</a:t>
            </a:r>
          </a:p>
          <a:p>
            <a:r>
              <a:rPr lang="en-US" sz="1400" dirty="0">
                <a:solidFill>
                  <a:schemeClr val="bg1"/>
                </a:solidFill>
              </a:rPr>
              <a:t>Change text </a:t>
            </a:r>
            <a:r>
              <a:rPr lang="en-US" sz="1400" dirty="0" err="1">
                <a:solidFill>
                  <a:schemeClr val="bg1"/>
                </a:solidFill>
              </a:rPr>
              <a:t>colour</a:t>
            </a:r>
            <a:r>
              <a:rPr lang="en-US" sz="1400" dirty="0">
                <a:solidFill>
                  <a:schemeClr val="bg1"/>
                </a:solidFill>
              </a:rPr>
              <a:t> as necessary to suit the image</a:t>
            </a:r>
            <a:endParaRPr lang="en-AU" sz="1400" dirty="0">
              <a:solidFill>
                <a:schemeClr val="bg1"/>
              </a:solidFill>
            </a:endParaRPr>
          </a:p>
        </p:txBody>
      </p:sp>
      <p:sp>
        <p:nvSpPr>
          <p:cNvPr id="11" name="Right Triangle 3">
            <a:extLst>
              <a:ext uri="{FF2B5EF4-FFF2-40B4-BE49-F238E27FC236}">
                <a16:creationId xmlns:a16="http://schemas.microsoft.com/office/drawing/2014/main" id="{5A5C0481-15B5-4619-B80D-C8C9ABD7F904}"/>
              </a:ext>
            </a:extLst>
          </p:cNvPr>
          <p:cNvSpPr/>
          <p:nvPr userDrawn="1"/>
        </p:nvSpPr>
        <p:spPr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9" name="Graphic 1">
            <a:extLst>
              <a:ext uri="{FF2B5EF4-FFF2-40B4-BE49-F238E27FC236}">
                <a16:creationId xmlns:a16="http://schemas.microsoft.com/office/drawing/2014/main" id="{84EF10FC-E046-43D3-9897-04BE4FF5A176}"/>
              </a:ext>
            </a:extLst>
          </p:cNvPr>
          <p:cNvSpPr/>
          <p:nvPr userDrawn="1"/>
        </p:nvSpPr>
        <p:spPr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A50E81-A697-4D2A-9C73-3BBE321DFC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760" y="227797"/>
            <a:ext cx="1768993" cy="4632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3377" y="207966"/>
            <a:ext cx="1380194" cy="44994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948" y="227797"/>
            <a:ext cx="1215665" cy="45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0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B1A2C22-D4CF-4FE0-AF06-038EB2ACB6D9}"/>
              </a:ext>
            </a:extLst>
          </p:cNvPr>
          <p:cNvSpPr/>
          <p:nvPr userDrawn="1"/>
        </p:nvSpPr>
        <p:spPr>
          <a:xfrm rot="10800000">
            <a:off x="1" y="-27384"/>
            <a:ext cx="12192000" cy="6885383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6" y="1700811"/>
            <a:ext cx="10768680" cy="1224137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326" y="3113744"/>
            <a:ext cx="10768680" cy="20434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1" name="Right Triangle 3">
            <a:extLst>
              <a:ext uri="{FF2B5EF4-FFF2-40B4-BE49-F238E27FC236}">
                <a16:creationId xmlns:a16="http://schemas.microsoft.com/office/drawing/2014/main" id="{DBA991DB-C059-4DB2-8D91-33D3F3951887}"/>
              </a:ext>
            </a:extLst>
          </p:cNvPr>
          <p:cNvSpPr/>
          <p:nvPr userDrawn="1"/>
        </p:nvSpPr>
        <p:spPr>
          <a:xfrm>
            <a:off x="1" y="4076700"/>
            <a:ext cx="2555875" cy="2781300"/>
          </a:xfrm>
          <a:custGeom>
            <a:avLst/>
            <a:gdLst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  <a:gd name="connsiteX0" fmla="*/ 0 w 2555875"/>
              <a:gd name="connsiteY0" fmla="*/ 2781300 h 2781300"/>
              <a:gd name="connsiteX1" fmla="*/ 0 w 2555875"/>
              <a:gd name="connsiteY1" fmla="*/ 0 h 2781300"/>
              <a:gd name="connsiteX2" fmla="*/ 2555875 w 2555875"/>
              <a:gd name="connsiteY2" fmla="*/ 2781300 h 2781300"/>
              <a:gd name="connsiteX3" fmla="*/ 0 w 2555875"/>
              <a:gd name="connsiteY3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55875" h="2781300">
                <a:moveTo>
                  <a:pt x="0" y="2781300"/>
                </a:moveTo>
                <a:lnTo>
                  <a:pt x="0" y="0"/>
                </a:lnTo>
                <a:cubicBezTo>
                  <a:pt x="158687" y="1674158"/>
                  <a:pt x="1584388" y="2511611"/>
                  <a:pt x="2555875" y="2781300"/>
                </a:cubicBezTo>
                <a:lnTo>
                  <a:pt x="0" y="27813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800"/>
          </a:p>
        </p:txBody>
      </p:sp>
      <p:sp>
        <p:nvSpPr>
          <p:cNvPr id="8" name="Graphic 1">
            <a:extLst>
              <a:ext uri="{FF2B5EF4-FFF2-40B4-BE49-F238E27FC236}">
                <a16:creationId xmlns:a16="http://schemas.microsoft.com/office/drawing/2014/main" id="{F070BDDD-4427-48C1-9206-C4CC3FAE8AD1}"/>
              </a:ext>
            </a:extLst>
          </p:cNvPr>
          <p:cNvSpPr/>
          <p:nvPr userDrawn="1"/>
        </p:nvSpPr>
        <p:spPr>
          <a:xfrm>
            <a:off x="9912424" y="5571759"/>
            <a:ext cx="2279576" cy="1286241"/>
          </a:xfrm>
          <a:custGeom>
            <a:avLst/>
            <a:gdLst>
              <a:gd name="connsiteX0" fmla="*/ 1704499 w 1704975"/>
              <a:gd name="connsiteY0" fmla="*/ 961382 h 962025"/>
              <a:gd name="connsiteX1" fmla="*/ 1172051 w 1704975"/>
              <a:gd name="connsiteY1" fmla="*/ 803267 h 962025"/>
              <a:gd name="connsiteX2" fmla="*/ 589121 w 1704975"/>
              <a:gd name="connsiteY2" fmla="*/ 611815 h 962025"/>
              <a:gd name="connsiteX3" fmla="*/ 7144 w 1704975"/>
              <a:gd name="connsiteY3" fmla="*/ 768977 h 962025"/>
              <a:gd name="connsiteX4" fmla="*/ 764381 w 1704975"/>
              <a:gd name="connsiteY4" fmla="*/ 128897 h 962025"/>
              <a:gd name="connsiteX5" fmla="*/ 1614011 w 1704975"/>
              <a:gd name="connsiteY5" fmla="*/ 72700 h 962025"/>
              <a:gd name="connsiteX6" fmla="*/ 1705451 w 1704975"/>
              <a:gd name="connsiteY6" fmla="*/ 104132 h 962025"/>
              <a:gd name="connsiteX7" fmla="*/ 1704499 w 1704975"/>
              <a:gd name="connsiteY7" fmla="*/ 961382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4975" h="962025">
                <a:moveTo>
                  <a:pt x="1704499" y="961382"/>
                </a:moveTo>
                <a:cubicBezTo>
                  <a:pt x="1523524" y="935665"/>
                  <a:pt x="1348264" y="859465"/>
                  <a:pt x="1172051" y="803267"/>
                </a:cubicBezTo>
                <a:cubicBezTo>
                  <a:pt x="976789" y="741355"/>
                  <a:pt x="788194" y="654677"/>
                  <a:pt x="589121" y="611815"/>
                </a:cubicBezTo>
                <a:cubicBezTo>
                  <a:pt x="301466" y="550855"/>
                  <a:pt x="224314" y="585145"/>
                  <a:pt x="7144" y="768977"/>
                </a:cubicBezTo>
                <a:cubicBezTo>
                  <a:pt x="50006" y="717542"/>
                  <a:pt x="525304" y="253675"/>
                  <a:pt x="764381" y="128897"/>
                </a:cubicBezTo>
                <a:cubicBezTo>
                  <a:pt x="1040606" y="-14930"/>
                  <a:pt x="1321594" y="-28265"/>
                  <a:pt x="1614011" y="72700"/>
                </a:cubicBezTo>
                <a:cubicBezTo>
                  <a:pt x="1644491" y="83177"/>
                  <a:pt x="1674971" y="93655"/>
                  <a:pt x="1705451" y="104132"/>
                </a:cubicBezTo>
                <a:lnTo>
                  <a:pt x="1704499" y="96138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3710" y="208800"/>
            <a:ext cx="1389862" cy="45726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CDEB36B-7D7C-483E-8547-AC6A66877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298" y="232587"/>
            <a:ext cx="1730673" cy="4631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524" y="232587"/>
            <a:ext cx="1219372" cy="45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06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mple logo bar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5BEF6F-6263-4F8D-8EB5-8791451073CD}"/>
              </a:ext>
            </a:extLst>
          </p:cNvPr>
          <p:cNvSpPr/>
          <p:nvPr userDrawn="1"/>
        </p:nvSpPr>
        <p:spPr>
          <a:xfrm>
            <a:off x="0" y="0"/>
            <a:ext cx="12192000" cy="620688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1160745"/>
            <a:ext cx="10738247" cy="1296144"/>
          </a:xfrm>
        </p:spPr>
        <p:txBody>
          <a:bodyPr anchor="b">
            <a:noAutofit/>
          </a:bodyPr>
          <a:lstStyle>
            <a:lvl1pPr>
              <a:lnSpc>
                <a:spcPts val="5040"/>
              </a:lnSpc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695298" y="2571294"/>
            <a:ext cx="10747200" cy="26752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3240"/>
              </a:lnSpc>
              <a:buNone/>
              <a:defRPr sz="27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[Subtitle]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695327" y="6535715"/>
            <a:ext cx="100445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The Queensland Alliance for Agriculture and Food Innovation (QAAFI) is a research institute of The University of Queensland (UQ), supported by the Queensland Government.</a:t>
            </a:r>
            <a:endParaRPr lang="en-AU" sz="800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0871" y="156281"/>
            <a:ext cx="850257" cy="31895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8506" y="120404"/>
            <a:ext cx="975500" cy="3209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DEB36B-7D7C-483E-8547-AC6A66877EC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325" y="150164"/>
            <a:ext cx="1214703" cy="325076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10364188" y="6535715"/>
            <a:ext cx="12241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800" dirty="0"/>
              <a:t>CRICOS code 00025B</a:t>
            </a:r>
          </a:p>
        </p:txBody>
      </p:sp>
    </p:spTree>
    <p:extLst>
      <p:ext uri="{BB962C8B-B14F-4D97-AF65-F5344CB8AC3E}">
        <p14:creationId xmlns:p14="http://schemas.microsoft.com/office/powerpoint/2010/main" val="22568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DB2C94B-2557-442B-9A14-97C40CD6AB8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95326" y="1700213"/>
            <a:ext cx="10801350" cy="4608512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spcBef>
                <a:spcPts val="1200"/>
              </a:spcBef>
              <a:defRPr lang="en-US" dirty="0"/>
            </a:lvl5pPr>
            <a:lvl6pPr>
              <a:defRPr lang="en-AU" dirty="0"/>
            </a:lvl6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A0DF3B-39B6-C543-B0A4-5D498A9A99C6}"/>
              </a:ext>
            </a:extLst>
          </p:cNvPr>
          <p:cNvSpPr/>
          <p:nvPr userDrawn="1"/>
        </p:nvSpPr>
        <p:spPr>
          <a:xfrm rot="10800000" flipH="1">
            <a:off x="0" y="0"/>
            <a:ext cx="12192000" cy="1521792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16" name="Title 7">
            <a:extLst>
              <a:ext uri="{FF2B5EF4-FFF2-40B4-BE49-F238E27FC236}">
                <a16:creationId xmlns:a16="http://schemas.microsoft.com/office/drawing/2014/main" id="{CDD99135-B22B-7B4B-ACF1-8F332260F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326" y="764704"/>
            <a:ext cx="9361114" cy="61203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3710" y="208800"/>
            <a:ext cx="1389862" cy="45726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CDEB36B-7D7C-483E-8547-AC6A66877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298" y="232587"/>
            <a:ext cx="1730673" cy="46315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524" y="232587"/>
            <a:ext cx="1219372" cy="457265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10364188" y="6535715"/>
            <a:ext cx="12241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800" dirty="0"/>
              <a:t>CRICOS code 00025B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695327" y="6535715"/>
            <a:ext cx="100445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The Queensland Alliance for Agriculture and Food Innovation (QAAFI) is a research institute of The University of Queensland (UQ), supported by the Queensland Government.</a:t>
            </a:r>
            <a:endParaRPr lang="en-AU" sz="800" dirty="0"/>
          </a:p>
        </p:txBody>
      </p:sp>
    </p:spTree>
    <p:extLst>
      <p:ext uri="{BB962C8B-B14F-4D97-AF65-F5344CB8AC3E}">
        <p14:creationId xmlns:p14="http://schemas.microsoft.com/office/powerpoint/2010/main" val="383672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CA0DF3B-39B6-C543-B0A4-5D498A9A99C6}"/>
              </a:ext>
            </a:extLst>
          </p:cNvPr>
          <p:cNvSpPr/>
          <p:nvPr userDrawn="1"/>
        </p:nvSpPr>
        <p:spPr>
          <a:xfrm rot="10800000" flipH="1">
            <a:off x="0" y="0"/>
            <a:ext cx="12192000" cy="1521792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5325" y="1700213"/>
            <a:ext cx="5218859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sz="2400" dirty="0"/>
            </a:lvl5pPr>
            <a:lvl6pPr>
              <a:defRPr lang="en-AU" sz="2000" dirty="0"/>
            </a:lvl6pPr>
            <a:lvl7pPr>
              <a:defRPr lang="en-AU" dirty="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8619" y="1700213"/>
            <a:ext cx="5220000" cy="4608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AU" dirty="0"/>
            </a:lvl5pPr>
            <a:lvl6pPr>
              <a:defRPr lang="en-AU" dirty="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3710" y="208800"/>
            <a:ext cx="1389862" cy="4572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DEB36B-7D7C-483E-8547-AC6A66877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298" y="232587"/>
            <a:ext cx="1730673" cy="4631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524" y="232587"/>
            <a:ext cx="1219372" cy="457265"/>
          </a:xfrm>
          <a:prstGeom prst="rect">
            <a:avLst/>
          </a:prstGeom>
        </p:spPr>
      </p:pic>
      <p:sp>
        <p:nvSpPr>
          <p:cNvPr id="20" name="Title 7">
            <a:extLst>
              <a:ext uri="{FF2B5EF4-FFF2-40B4-BE49-F238E27FC236}">
                <a16:creationId xmlns:a16="http://schemas.microsoft.com/office/drawing/2014/main" id="{CDD99135-B22B-7B4B-ACF1-8F332260F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326" y="764704"/>
            <a:ext cx="9361114" cy="61203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10364188" y="6535715"/>
            <a:ext cx="12241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800" dirty="0"/>
              <a:t>CRICOS code 00025B</a:t>
            </a:r>
          </a:p>
        </p:txBody>
      </p:sp>
      <p:sp>
        <p:nvSpPr>
          <p:cNvPr id="23" name="TextBox 22"/>
          <p:cNvSpPr txBox="1"/>
          <p:nvPr userDrawn="1"/>
        </p:nvSpPr>
        <p:spPr>
          <a:xfrm>
            <a:off x="695327" y="6535715"/>
            <a:ext cx="100445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The Queensland Alliance for Agriculture and Food Innovation (QAAFI) is a research institute of The University of Queensland (UQ), supported by the Queensland Government.</a:t>
            </a:r>
            <a:endParaRPr lang="en-AU" sz="800" dirty="0"/>
          </a:p>
        </p:txBody>
      </p:sp>
    </p:spTree>
    <p:extLst>
      <p:ext uri="{BB962C8B-B14F-4D97-AF65-F5344CB8AC3E}">
        <p14:creationId xmlns:p14="http://schemas.microsoft.com/office/powerpoint/2010/main" val="332596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7CA0DF3B-39B6-C543-B0A4-5D498A9A99C6}"/>
              </a:ext>
            </a:extLst>
          </p:cNvPr>
          <p:cNvSpPr/>
          <p:nvPr userDrawn="1"/>
        </p:nvSpPr>
        <p:spPr>
          <a:xfrm rot="10800000" flipH="1">
            <a:off x="0" y="0"/>
            <a:ext cx="12192000" cy="1521792"/>
          </a:xfrm>
          <a:prstGeom prst="rect">
            <a:avLst/>
          </a:prstGeom>
          <a:gradFill flip="none" rotWithShape="1">
            <a:gsLst>
              <a:gs pos="75000">
                <a:schemeClr val="accent1"/>
              </a:gs>
              <a:gs pos="100000">
                <a:srgbClr val="962A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325" y="1700212"/>
            <a:ext cx="10801350" cy="216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95325" y="4149320"/>
            <a:ext cx="10801350" cy="2160000"/>
          </a:xfrm>
          <a:prstGeom prst="rect">
            <a:avLst/>
          </a:prstGeom>
        </p:spPr>
        <p:txBody>
          <a:bodyPr/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3710" y="208800"/>
            <a:ext cx="1389862" cy="45726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CDEB36B-7D7C-483E-8547-AC6A66877E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298" y="232587"/>
            <a:ext cx="1730673" cy="4631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524" y="232587"/>
            <a:ext cx="1219372" cy="457265"/>
          </a:xfrm>
          <a:prstGeom prst="rect">
            <a:avLst/>
          </a:prstGeom>
        </p:spPr>
      </p:pic>
      <p:sp>
        <p:nvSpPr>
          <p:cNvPr id="25" name="Title 7">
            <a:extLst>
              <a:ext uri="{FF2B5EF4-FFF2-40B4-BE49-F238E27FC236}">
                <a16:creationId xmlns:a16="http://schemas.microsoft.com/office/drawing/2014/main" id="{CDD99135-B22B-7B4B-ACF1-8F332260F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326" y="764704"/>
            <a:ext cx="9361114" cy="61203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10364188" y="6535715"/>
            <a:ext cx="12241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800" dirty="0"/>
              <a:t>CRICOS code 00025B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695327" y="6535715"/>
            <a:ext cx="100445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The Queensland Alliance for Agriculture and Food Innovation (QAAFI) is a research institute of The University of Queensland (UQ), supported by the Queensland Government.</a:t>
            </a:r>
            <a:endParaRPr lang="en-AU" sz="800" dirty="0"/>
          </a:p>
        </p:txBody>
      </p:sp>
    </p:spTree>
    <p:extLst>
      <p:ext uri="{BB962C8B-B14F-4D97-AF65-F5344CB8AC3E}">
        <p14:creationId xmlns:p14="http://schemas.microsoft.com/office/powerpoint/2010/main" val="284042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5326" y="1052736"/>
            <a:ext cx="10801350" cy="46905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[Title]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F8D2AE-3583-4708-BD46-43C743300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1700213"/>
            <a:ext cx="10801349" cy="46085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87440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None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79388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79388" algn="l" defTabSz="914400" rtl="0" eaLnBrk="1" latinLnBrk="0" hangingPunct="1">
        <a:lnSpc>
          <a:spcPct val="110000"/>
        </a:lnSpc>
        <a:spcBef>
          <a:spcPts val="200"/>
        </a:spcBef>
        <a:spcAft>
          <a:spcPts val="200"/>
        </a:spcAft>
        <a:buClr>
          <a:schemeClr val="accent1"/>
        </a:buClr>
        <a:buFont typeface="Arial" panose="020B0604020202020204" pitchFamily="34" charset="0"/>
        <a:buChar char="­"/>
        <a:defRPr lang="en-US" sz="1800" kern="1200" baseline="0" dirty="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79388" algn="l" defTabSz="914400" rtl="0" eaLnBrk="1" latinLnBrk="0" hangingPunct="1">
        <a:lnSpc>
          <a:spcPct val="110000"/>
        </a:lnSpc>
        <a:spcBef>
          <a:spcPts val="100"/>
        </a:spcBef>
        <a:spcAft>
          <a:spcPts val="100"/>
        </a:spcAft>
        <a:buFont typeface="Wingdings" panose="05000000000000000000" pitchFamily="2" charset="2"/>
        <a:buChar char=""/>
        <a:defRPr lang="en-US" sz="1800" kern="1200" baseline="0" dirty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lang="en-US" sz="2400" kern="1200" baseline="0" dirty="0">
          <a:solidFill>
            <a:schemeClr val="accent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spcBef>
          <a:spcPts val="600"/>
        </a:spcBef>
        <a:spcAft>
          <a:spcPts val="300"/>
        </a:spcAft>
        <a:buFont typeface="Arial" pitchFamily="34" charset="0"/>
        <a:buNone/>
        <a:defRPr lang="en-AU" sz="2000" b="1" kern="1200" baseline="0" dirty="0">
          <a:solidFill>
            <a:schemeClr val="accent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38">
          <p15:clr>
            <a:srgbClr val="F26B43"/>
          </p15:clr>
        </p15:guide>
        <p15:guide id="6" orient="horz" pos="3974">
          <p15:clr>
            <a:srgbClr val="F26B43"/>
          </p15:clr>
        </p15:guide>
        <p15:guide id="7" orient="horz" pos="663">
          <p15:clr>
            <a:srgbClr val="F26B43"/>
          </p15:clr>
        </p15:guide>
        <p15:guide id="9" pos="3961">
          <p15:clr>
            <a:srgbClr val="F26B43"/>
          </p15:clr>
        </p15:guide>
        <p15:guide id="10" pos="3719">
          <p15:clr>
            <a:srgbClr val="F26B43"/>
          </p15:clr>
        </p15:guide>
        <p15:guide id="11" orient="horz" pos="4110">
          <p15:clr>
            <a:srgbClr val="F26B43"/>
          </p15:clr>
        </p15:guide>
        <p15:guide id="13" pos="7242">
          <p15:clr>
            <a:srgbClr val="F26B43"/>
          </p15:clr>
        </p15:guide>
        <p15:guide id="14" orient="horz" pos="981">
          <p15:clr>
            <a:srgbClr val="F26B43"/>
          </p15:clr>
        </p15:guide>
        <p15:guide id="15" pos="2772">
          <p15:clr>
            <a:srgbClr val="F26B43"/>
          </p15:clr>
        </p15:guide>
        <p15:guide id="16" pos="2570">
          <p15:clr>
            <a:srgbClr val="F26B43"/>
          </p15:clr>
        </p15:guide>
        <p15:guide id="17" pos="5110">
          <p15:clr>
            <a:srgbClr val="F26B43"/>
          </p15:clr>
        </p15:guide>
        <p15:guide id="18" pos="4908">
          <p15:clr>
            <a:srgbClr val="F26B43"/>
          </p15:clr>
        </p15:guide>
        <p15:guide id="19" orient="horz" pos="107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19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19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m.alam@uq.edu.au" TargetMode="External"/><Relationship Id="rId2" Type="http://schemas.openxmlformats.org/officeDocument/2006/relationships/hyperlink" Target="mailto:p.mason1@uq.edu.au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hyperlink" Target="mailto:p.dhakalpoudel@uq.edu.a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5.png"/><Relationship Id="rId7" Type="http://schemas.openxmlformats.org/officeDocument/2006/relationships/image" Target="../media/image1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FAF1C-C506-0C28-E9C5-A53CBE911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Progress and Promising New Varieties from the National Passionfruit Breeding Program (PF22000)</a:t>
            </a:r>
            <a:endParaRPr lang="en-AU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3956AF-AFC4-CD11-9DD2-15CF0E54B5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Dr Patrick Mason</a:t>
            </a:r>
          </a:p>
          <a:p>
            <a:pPr>
              <a:lnSpc>
                <a:spcPct val="90000"/>
              </a:lnSpc>
            </a:pP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03/07/2026</a:t>
            </a:r>
          </a:p>
          <a:p>
            <a:pPr>
              <a:lnSpc>
                <a:spcPct val="90000"/>
              </a:lnSpc>
            </a:pPr>
            <a:endParaRPr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Breeding Team: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Mobashwer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Alam (Principle Breeder), Dr Pragya Dhaka Poudel,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Xinhang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Sun,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Bishal Giri, and Dr. Dinh Cao</a:t>
            </a:r>
          </a:p>
          <a:p>
            <a:endParaRPr lang="en-AU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677C4A-5659-407D-CB11-962825423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8196" y="144290"/>
            <a:ext cx="1993565" cy="6279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BCE552-6BE6-6BA9-D8AB-E75794B080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32"/>
          <a:stretch>
            <a:fillRect/>
          </a:stretch>
        </p:blipFill>
        <p:spPr>
          <a:xfrm>
            <a:off x="3239" y="921172"/>
            <a:ext cx="12185522" cy="59368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D36618-A9B0-AE3D-B935-5B6B73B3CE93}"/>
              </a:ext>
            </a:extLst>
          </p:cNvPr>
          <p:cNvSpPr txBox="1"/>
          <p:nvPr/>
        </p:nvSpPr>
        <p:spPr>
          <a:xfrm>
            <a:off x="1157821" y="6243486"/>
            <a:ext cx="9803654" cy="523220"/>
          </a:xfrm>
          <a:prstGeom prst="rect">
            <a:avLst/>
          </a:prstGeom>
          <a:solidFill>
            <a:srgbClr val="EFEBF1"/>
          </a:solidFill>
        </p:spPr>
        <p:txBody>
          <a:bodyPr wrap="square" rtlCol="0">
            <a:spAutoFit/>
          </a:bodyPr>
          <a:lstStyle/>
          <a:p>
            <a:r>
              <a:rPr lang="en-AU" sz="1400" b="1" dirty="0">
                <a:solidFill>
                  <a:schemeClr val="accent1"/>
                </a:solidFill>
              </a:rPr>
              <a:t>Breeding team: </a:t>
            </a:r>
            <a:r>
              <a:rPr lang="en-AU" sz="1400" dirty="0"/>
              <a:t>Dr </a:t>
            </a:r>
            <a:r>
              <a:rPr lang="en-AU" sz="1400" dirty="0" err="1"/>
              <a:t>Mobashwer</a:t>
            </a:r>
            <a:r>
              <a:rPr lang="en-AU" sz="1400" dirty="0"/>
              <a:t> Alam (Project Leader/Principle Breeder), Dr Patrick Mason, Dr Pragya Dhaka Poudel, Dr Dinh Cao, Bishal Giri, Dr Janine Conway, </a:t>
            </a:r>
            <a:r>
              <a:rPr lang="en-AU" sz="1400" dirty="0" err="1"/>
              <a:t>Xinhang</a:t>
            </a:r>
            <a:r>
              <a:rPr lang="en-AU" sz="1400" dirty="0"/>
              <a:t> Sun</a:t>
            </a:r>
          </a:p>
        </p:txBody>
      </p:sp>
      <p:pic>
        <p:nvPicPr>
          <p:cNvPr id="8" name="Picture 7" descr="Passionfruit Australia Inc">
            <a:extLst>
              <a:ext uri="{FF2B5EF4-FFF2-40B4-BE49-F238E27FC236}">
                <a16:creationId xmlns:a16="http://schemas.microsoft.com/office/drawing/2014/main" id="{252BB04E-6027-2FBC-44D5-9A832D1BB5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4435" y="0"/>
            <a:ext cx="1869370" cy="94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68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6339D-5C27-25F8-B1DC-1DA5C4131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67F2220-1E7C-BE5E-C1AF-6C6D88D5323A}"/>
              </a:ext>
            </a:extLst>
          </p:cNvPr>
          <p:cNvSpPr/>
          <p:nvPr/>
        </p:nvSpPr>
        <p:spPr>
          <a:xfrm>
            <a:off x="278892" y="799778"/>
            <a:ext cx="5715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5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Fact Sheet: For Commercial Release</a:t>
            </a:r>
            <a:endParaRPr lang="en-US" sz="265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1DC6BC97-EF8B-6CE6-FD6D-411B010B2F4E}"/>
              </a:ext>
            </a:extLst>
          </p:cNvPr>
          <p:cNvSpPr/>
          <p:nvPr/>
        </p:nvSpPr>
        <p:spPr>
          <a:xfrm>
            <a:off x="278832" y="1167712"/>
            <a:ext cx="2636520" cy="490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UQP1</a:t>
            </a:r>
            <a:endParaRPr lang="en-US" sz="4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8C914374-0A13-2B5E-6D79-2D0CB9068834}"/>
              </a:ext>
            </a:extLst>
          </p:cNvPr>
          <p:cNvSpPr/>
          <p:nvPr/>
        </p:nvSpPr>
        <p:spPr>
          <a:xfrm>
            <a:off x="278832" y="1733768"/>
            <a:ext cx="5376672" cy="850392"/>
          </a:xfrm>
          <a:prstGeom prst="roundRect">
            <a:avLst>
              <a:gd name="adj" fmla="val 8602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9B1E508D-050C-B924-DE6C-A0D697FCADB3}"/>
              </a:ext>
            </a:extLst>
          </p:cNvPr>
          <p:cNvSpPr/>
          <p:nvPr/>
        </p:nvSpPr>
        <p:spPr>
          <a:xfrm>
            <a:off x="59437" y="1804746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D5F3CAF3-8916-D123-FA8A-2CC0B31AA8C5}"/>
              </a:ext>
            </a:extLst>
          </p:cNvPr>
          <p:cNvSpPr/>
          <p:nvPr/>
        </p:nvSpPr>
        <p:spPr>
          <a:xfrm>
            <a:off x="59437" y="1868101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▣</a:t>
            </a:r>
            <a:endParaRPr lang="en-US" sz="21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7D436D01-8F55-C283-C80F-D2D9B25A5216}"/>
              </a:ext>
            </a:extLst>
          </p:cNvPr>
          <p:cNvSpPr/>
          <p:nvPr/>
        </p:nvSpPr>
        <p:spPr>
          <a:xfrm>
            <a:off x="635448" y="1780794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 Selection snapshot</a:t>
            </a:r>
            <a:endParaRPr lang="en-US" sz="1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1017DD26-6772-C7B1-8D4D-4A4D4BEFD048}"/>
              </a:ext>
            </a:extLst>
          </p:cNvPr>
          <p:cNvSpPr/>
          <p:nvPr/>
        </p:nvSpPr>
        <p:spPr>
          <a:xfrm>
            <a:off x="630935" y="1962759"/>
            <a:ext cx="4950291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Med to Large fruit, ranged </a:t>
            </a:r>
            <a:r>
              <a:rPr lang="en-US" sz="14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colour</a:t>
            </a: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: red/purple with some green</a:t>
            </a: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Consistently good </a:t>
            </a:r>
            <a:r>
              <a:rPr lang="en-US" sz="14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flavour</a:t>
            </a: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all year round</a:t>
            </a: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High yielder with long consistent drop </a:t>
            </a:r>
            <a:r>
              <a:rPr lang="en-US" sz="14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patttern</a:t>
            </a:r>
            <a:endParaRPr lang="en-US" sz="1400" dirty="0"/>
          </a:p>
        </p:txBody>
      </p:sp>
      <p:sp>
        <p:nvSpPr>
          <p:cNvPr id="40" name="Text 37">
            <a:extLst>
              <a:ext uri="{FF2B5EF4-FFF2-40B4-BE49-F238E27FC236}">
                <a16:creationId xmlns:a16="http://schemas.microsoft.com/office/drawing/2014/main" id="{0BFB1424-E5D6-5B85-16C1-047156D191CB}"/>
              </a:ext>
            </a:extLst>
          </p:cNvPr>
          <p:cNvSpPr/>
          <p:nvPr/>
        </p:nvSpPr>
        <p:spPr>
          <a:xfrm>
            <a:off x="3182112" y="382996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A655F970-7BEA-9583-4C78-7E138EF8318E}"/>
              </a:ext>
            </a:extLst>
          </p:cNvPr>
          <p:cNvSpPr/>
          <p:nvPr/>
        </p:nvSpPr>
        <p:spPr>
          <a:xfrm>
            <a:off x="4489704" y="382996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3" name="Shape 40">
            <a:extLst>
              <a:ext uri="{FF2B5EF4-FFF2-40B4-BE49-F238E27FC236}">
                <a16:creationId xmlns:a16="http://schemas.microsoft.com/office/drawing/2014/main" id="{8FAF125D-2EDC-6961-FF03-E7EF0C286D31}"/>
              </a:ext>
            </a:extLst>
          </p:cNvPr>
          <p:cNvSpPr/>
          <p:nvPr/>
        </p:nvSpPr>
        <p:spPr>
          <a:xfrm>
            <a:off x="310896" y="4313682"/>
            <a:ext cx="5376672" cy="1280160"/>
          </a:xfrm>
          <a:prstGeom prst="roundRect">
            <a:avLst>
              <a:gd name="adj" fmla="val 5714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4" name="Shape 41">
            <a:extLst>
              <a:ext uri="{FF2B5EF4-FFF2-40B4-BE49-F238E27FC236}">
                <a16:creationId xmlns:a16="http://schemas.microsoft.com/office/drawing/2014/main" id="{E7630BC2-7367-C902-026D-1243C84CF0CD}"/>
              </a:ext>
            </a:extLst>
          </p:cNvPr>
          <p:cNvSpPr/>
          <p:nvPr/>
        </p:nvSpPr>
        <p:spPr>
          <a:xfrm>
            <a:off x="109728" y="4405122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5" name="Text 42">
            <a:extLst>
              <a:ext uri="{FF2B5EF4-FFF2-40B4-BE49-F238E27FC236}">
                <a16:creationId xmlns:a16="http://schemas.microsoft.com/office/drawing/2014/main" id="{83D7E89D-BF92-1DB4-C3A6-8B96390218FD}"/>
              </a:ext>
            </a:extLst>
          </p:cNvPr>
          <p:cNvSpPr/>
          <p:nvPr/>
        </p:nvSpPr>
        <p:spPr>
          <a:xfrm>
            <a:off x="109728" y="4459986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2100" dirty="0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EA1A3993-845F-4F21-5ED7-6A235A7669F4}"/>
              </a:ext>
            </a:extLst>
          </p:cNvPr>
          <p:cNvSpPr/>
          <p:nvPr/>
        </p:nvSpPr>
        <p:spPr>
          <a:xfrm>
            <a:off x="722376" y="4414266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 Strengths</a:t>
            </a:r>
            <a:endParaRPr lang="en-US" sz="1400" dirty="0"/>
          </a:p>
        </p:txBody>
      </p:sp>
      <p:sp>
        <p:nvSpPr>
          <p:cNvPr id="47" name="Text 44">
            <a:extLst>
              <a:ext uri="{FF2B5EF4-FFF2-40B4-BE49-F238E27FC236}">
                <a16:creationId xmlns:a16="http://schemas.microsoft.com/office/drawing/2014/main" id="{D78EB809-D928-EF10-980C-87ADDC7AB8FF}"/>
              </a:ext>
            </a:extLst>
          </p:cNvPr>
          <p:cNvSpPr/>
          <p:nvPr/>
        </p:nvSpPr>
        <p:spPr>
          <a:xfrm>
            <a:off x="722376" y="4599976"/>
            <a:ext cx="47365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One of the top yielders at multiple trial sites (</a:t>
            </a:r>
            <a:r>
              <a:rPr lang="en-US" sz="12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NNSW, Bundaberg) since 2023</a:t>
            </a:r>
            <a:endParaRPr lang="en-US" sz="1200" dirty="0"/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Fruit taste seems to be stable throughout year</a:t>
            </a:r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Bigger fruit</a:t>
            </a:r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Progressive dropper – fruit drops consistently throughout the season</a:t>
            </a:r>
          </a:p>
          <a:p>
            <a:pPr marL="171450" indent="-171450">
              <a:lnSpc>
                <a:spcPct val="78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</a:rPr>
              <a:t>Strong vine observed throughout multiple years, has been requested by multiple farmers for expanded commercial trials</a:t>
            </a:r>
            <a:endParaRPr lang="en-US" sz="1200" dirty="0"/>
          </a:p>
        </p:txBody>
      </p:sp>
      <p:sp>
        <p:nvSpPr>
          <p:cNvPr id="48" name="Shape 45">
            <a:extLst>
              <a:ext uri="{FF2B5EF4-FFF2-40B4-BE49-F238E27FC236}">
                <a16:creationId xmlns:a16="http://schemas.microsoft.com/office/drawing/2014/main" id="{EF615D35-9393-4AC3-DE3F-49FEA3B67036}"/>
              </a:ext>
            </a:extLst>
          </p:cNvPr>
          <p:cNvSpPr/>
          <p:nvPr/>
        </p:nvSpPr>
        <p:spPr>
          <a:xfrm>
            <a:off x="310896" y="5648706"/>
            <a:ext cx="5376672" cy="859536"/>
          </a:xfrm>
          <a:prstGeom prst="roundRect">
            <a:avLst>
              <a:gd name="adj" fmla="val 8511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9" name="Shape 46">
            <a:extLst>
              <a:ext uri="{FF2B5EF4-FFF2-40B4-BE49-F238E27FC236}">
                <a16:creationId xmlns:a16="http://schemas.microsoft.com/office/drawing/2014/main" id="{F9A40BEC-6021-4E90-F619-348027D01AE7}"/>
              </a:ext>
            </a:extLst>
          </p:cNvPr>
          <p:cNvSpPr/>
          <p:nvPr/>
        </p:nvSpPr>
        <p:spPr>
          <a:xfrm>
            <a:off x="109728" y="5740146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0" name="Text 47">
            <a:extLst>
              <a:ext uri="{FF2B5EF4-FFF2-40B4-BE49-F238E27FC236}">
                <a16:creationId xmlns:a16="http://schemas.microsoft.com/office/drawing/2014/main" id="{5CF7E6DE-4DAB-FB65-7041-6532A58D4ED7}"/>
              </a:ext>
            </a:extLst>
          </p:cNvPr>
          <p:cNvSpPr/>
          <p:nvPr/>
        </p:nvSpPr>
        <p:spPr>
          <a:xfrm>
            <a:off x="109728" y="579501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100" dirty="0"/>
          </a:p>
        </p:txBody>
      </p:sp>
      <p:sp>
        <p:nvSpPr>
          <p:cNvPr id="51" name="Text 48">
            <a:extLst>
              <a:ext uri="{FF2B5EF4-FFF2-40B4-BE49-F238E27FC236}">
                <a16:creationId xmlns:a16="http://schemas.microsoft.com/office/drawing/2014/main" id="{C467C15A-A8E8-C07D-70A4-5B767CBA689A}"/>
              </a:ext>
            </a:extLst>
          </p:cNvPr>
          <p:cNvSpPr/>
          <p:nvPr/>
        </p:nvSpPr>
        <p:spPr>
          <a:xfrm>
            <a:off x="701475" y="5731002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 Commercial fit</a:t>
            </a:r>
            <a:endParaRPr lang="en-US" sz="1400" dirty="0"/>
          </a:p>
        </p:txBody>
      </p:sp>
      <p:sp>
        <p:nvSpPr>
          <p:cNvPr id="52" name="Text 49">
            <a:extLst>
              <a:ext uri="{FF2B5EF4-FFF2-40B4-BE49-F238E27FC236}">
                <a16:creationId xmlns:a16="http://schemas.microsoft.com/office/drawing/2014/main" id="{33C86CD3-C0D9-2A89-8D10-D1FB2C7A8696}"/>
              </a:ext>
            </a:extLst>
          </p:cNvPr>
          <p:cNvSpPr/>
          <p:nvPr/>
        </p:nvSpPr>
        <p:spPr>
          <a:xfrm>
            <a:off x="713232" y="5945886"/>
            <a:ext cx="486799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Fruit </a:t>
            </a:r>
            <a:r>
              <a:rPr lang="en-US" sz="10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colour</a:t>
            </a: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is not always uniform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•   Fruit firmness appears softer than some accessions (softer),</a:t>
            </a:r>
            <a:r>
              <a:rPr lang="en-US" sz="1000" dirty="0"/>
              <a:t> </a:t>
            </a: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 handling/postharvest/disease resistance/suitability should continue to be assessed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0B0E3872-BC4D-8070-7461-4831AA896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576" y="799217"/>
            <a:ext cx="4079240" cy="2719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4697CF6B-E08A-28D6-8EE4-0B5F3CD39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408" y="3518709"/>
            <a:ext cx="4079239" cy="30594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46275A0B-A8BC-1760-26D0-59F248216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4" r="3880"/>
          <a:stretch>
            <a:fillRect/>
          </a:stretch>
        </p:blipFill>
        <p:spPr>
          <a:xfrm rot="5400000">
            <a:off x="9653629" y="1007750"/>
            <a:ext cx="2610605" cy="22318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34" name="Shape 7">
            <a:extLst>
              <a:ext uri="{FF2B5EF4-FFF2-40B4-BE49-F238E27FC236}">
                <a16:creationId xmlns:a16="http://schemas.microsoft.com/office/drawing/2014/main" id="{CC3B2080-0B88-EC18-C32E-8204F32E587C}"/>
              </a:ext>
            </a:extLst>
          </p:cNvPr>
          <p:cNvSpPr/>
          <p:nvPr/>
        </p:nvSpPr>
        <p:spPr>
          <a:xfrm>
            <a:off x="284769" y="2658618"/>
            <a:ext cx="5376672" cy="1591056"/>
          </a:xfrm>
          <a:prstGeom prst="roundRect">
            <a:avLst>
              <a:gd name="adj" fmla="val 4598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6" name="Shape 8">
            <a:extLst>
              <a:ext uri="{FF2B5EF4-FFF2-40B4-BE49-F238E27FC236}">
                <a16:creationId xmlns:a16="http://schemas.microsoft.com/office/drawing/2014/main" id="{6FCA1B9D-86F4-6297-D674-1BF89D79520D}"/>
              </a:ext>
            </a:extLst>
          </p:cNvPr>
          <p:cNvSpPr/>
          <p:nvPr/>
        </p:nvSpPr>
        <p:spPr>
          <a:xfrm>
            <a:off x="109728" y="2719581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8" name="Text 9">
            <a:extLst>
              <a:ext uri="{FF2B5EF4-FFF2-40B4-BE49-F238E27FC236}">
                <a16:creationId xmlns:a16="http://schemas.microsoft.com/office/drawing/2014/main" id="{055F57A1-03DE-4A3B-C99E-F5475D2761B7}"/>
              </a:ext>
            </a:extLst>
          </p:cNvPr>
          <p:cNvSpPr/>
          <p:nvPr/>
        </p:nvSpPr>
        <p:spPr>
          <a:xfrm>
            <a:off x="109728" y="2792733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▥</a:t>
            </a:r>
            <a:endParaRPr lang="en-US" sz="2200" dirty="0"/>
          </a:p>
        </p:txBody>
      </p:sp>
      <p:sp>
        <p:nvSpPr>
          <p:cNvPr id="140" name="Text 10">
            <a:extLst>
              <a:ext uri="{FF2B5EF4-FFF2-40B4-BE49-F238E27FC236}">
                <a16:creationId xmlns:a16="http://schemas.microsoft.com/office/drawing/2014/main" id="{890039A1-32DA-8CC6-2408-D787AC43488C}"/>
              </a:ext>
            </a:extLst>
          </p:cNvPr>
          <p:cNvSpPr/>
          <p:nvPr/>
        </p:nvSpPr>
        <p:spPr>
          <a:xfrm>
            <a:off x="672084" y="273177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 Preliminary fruit quality (SIMPLE GENOTYPE MEANS)</a:t>
            </a:r>
            <a:endParaRPr lang="en-US" sz="1400" dirty="0"/>
          </a:p>
        </p:txBody>
      </p:sp>
      <p:sp>
        <p:nvSpPr>
          <p:cNvPr id="142" name="Shape 11">
            <a:extLst>
              <a:ext uri="{FF2B5EF4-FFF2-40B4-BE49-F238E27FC236}">
                <a16:creationId xmlns:a16="http://schemas.microsoft.com/office/drawing/2014/main" id="{72D7A1A2-7533-103C-B5B4-F3DB0689AF57}"/>
              </a:ext>
            </a:extLst>
          </p:cNvPr>
          <p:cNvSpPr/>
          <p:nvPr/>
        </p:nvSpPr>
        <p:spPr>
          <a:xfrm>
            <a:off x="740664" y="3060954"/>
            <a:ext cx="4754880" cy="932688"/>
          </a:xfrm>
          <a:prstGeom prst="rect">
            <a:avLst/>
          </a:prstGeom>
          <a:solidFill>
            <a:srgbClr val="EEEAF4"/>
          </a:solidFill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4" name="Shape 12">
            <a:extLst>
              <a:ext uri="{FF2B5EF4-FFF2-40B4-BE49-F238E27FC236}">
                <a16:creationId xmlns:a16="http://schemas.microsoft.com/office/drawing/2014/main" id="{D8E59998-E409-771E-3FE8-AD3672212806}"/>
              </a:ext>
            </a:extLst>
          </p:cNvPr>
          <p:cNvSpPr/>
          <p:nvPr/>
        </p:nvSpPr>
        <p:spPr>
          <a:xfrm>
            <a:off x="202082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6" name="Shape 13">
            <a:extLst>
              <a:ext uri="{FF2B5EF4-FFF2-40B4-BE49-F238E27FC236}">
                <a16:creationId xmlns:a16="http://schemas.microsoft.com/office/drawing/2014/main" id="{AC91EF28-A0B1-1E93-9D47-224FCAA23B79}"/>
              </a:ext>
            </a:extLst>
          </p:cNvPr>
          <p:cNvSpPr/>
          <p:nvPr/>
        </p:nvSpPr>
        <p:spPr>
          <a:xfrm>
            <a:off x="3136392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48" name="Shape 14">
            <a:extLst>
              <a:ext uri="{FF2B5EF4-FFF2-40B4-BE49-F238E27FC236}">
                <a16:creationId xmlns:a16="http://schemas.microsoft.com/office/drawing/2014/main" id="{5F56D830-06DE-4B0E-603C-FB7C742905AE}"/>
              </a:ext>
            </a:extLst>
          </p:cNvPr>
          <p:cNvSpPr/>
          <p:nvPr/>
        </p:nvSpPr>
        <p:spPr>
          <a:xfrm>
            <a:off x="444398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0" name="Shape 15">
            <a:extLst>
              <a:ext uri="{FF2B5EF4-FFF2-40B4-BE49-F238E27FC236}">
                <a16:creationId xmlns:a16="http://schemas.microsoft.com/office/drawing/2014/main" id="{987A1605-9A17-8BAC-7F44-268A725C8714}"/>
              </a:ext>
            </a:extLst>
          </p:cNvPr>
          <p:cNvSpPr/>
          <p:nvPr/>
        </p:nvSpPr>
        <p:spPr>
          <a:xfrm>
            <a:off x="740664" y="3247492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2" name="Shape 16">
            <a:extLst>
              <a:ext uri="{FF2B5EF4-FFF2-40B4-BE49-F238E27FC236}">
                <a16:creationId xmlns:a16="http://schemas.microsoft.com/office/drawing/2014/main" id="{F5288F57-3861-EC28-EE47-50F588251B7F}"/>
              </a:ext>
            </a:extLst>
          </p:cNvPr>
          <p:cNvSpPr/>
          <p:nvPr/>
        </p:nvSpPr>
        <p:spPr>
          <a:xfrm>
            <a:off x="740664" y="3434029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4" name="Shape 17">
            <a:extLst>
              <a:ext uri="{FF2B5EF4-FFF2-40B4-BE49-F238E27FC236}">
                <a16:creationId xmlns:a16="http://schemas.microsoft.com/office/drawing/2014/main" id="{89CBCA72-1B9E-FAB2-D498-5B273E7F230F}"/>
              </a:ext>
            </a:extLst>
          </p:cNvPr>
          <p:cNvSpPr/>
          <p:nvPr/>
        </p:nvSpPr>
        <p:spPr>
          <a:xfrm>
            <a:off x="740664" y="3620567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6" name="Shape 18">
            <a:extLst>
              <a:ext uri="{FF2B5EF4-FFF2-40B4-BE49-F238E27FC236}">
                <a16:creationId xmlns:a16="http://schemas.microsoft.com/office/drawing/2014/main" id="{919E1679-8A4D-0A7E-1AEF-F3F530168DD8}"/>
              </a:ext>
            </a:extLst>
          </p:cNvPr>
          <p:cNvSpPr/>
          <p:nvPr/>
        </p:nvSpPr>
        <p:spPr>
          <a:xfrm>
            <a:off x="740664" y="3807104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8" name="Text 19">
            <a:extLst>
              <a:ext uri="{FF2B5EF4-FFF2-40B4-BE49-F238E27FC236}">
                <a16:creationId xmlns:a16="http://schemas.microsoft.com/office/drawing/2014/main" id="{4BF1F032-3FE4-6501-62BD-98BC184CF94C}"/>
              </a:ext>
            </a:extLst>
          </p:cNvPr>
          <p:cNvSpPr/>
          <p:nvPr/>
        </p:nvSpPr>
        <p:spPr>
          <a:xfrm>
            <a:off x="786384" y="308381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Length:</a:t>
            </a:r>
            <a:endParaRPr lang="en-US" sz="1050" dirty="0"/>
          </a:p>
        </p:txBody>
      </p:sp>
      <p:sp>
        <p:nvSpPr>
          <p:cNvPr id="160" name="Text 20">
            <a:extLst>
              <a:ext uri="{FF2B5EF4-FFF2-40B4-BE49-F238E27FC236}">
                <a16:creationId xmlns:a16="http://schemas.microsoft.com/office/drawing/2014/main" id="{E45156D6-D2BE-DEC4-E21D-76681628866A}"/>
              </a:ext>
            </a:extLst>
          </p:cNvPr>
          <p:cNvSpPr/>
          <p:nvPr/>
        </p:nvSpPr>
        <p:spPr>
          <a:xfrm>
            <a:off x="2066544" y="308381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70.5 mm</a:t>
            </a:r>
            <a:endParaRPr lang="en-US" sz="1050" dirty="0"/>
          </a:p>
        </p:txBody>
      </p:sp>
      <p:sp>
        <p:nvSpPr>
          <p:cNvPr id="162" name="Text 21">
            <a:extLst>
              <a:ext uri="{FF2B5EF4-FFF2-40B4-BE49-F238E27FC236}">
                <a16:creationId xmlns:a16="http://schemas.microsoft.com/office/drawing/2014/main" id="{63121672-CF2C-AF70-8D14-541D13D77C96}"/>
              </a:ext>
            </a:extLst>
          </p:cNvPr>
          <p:cNvSpPr/>
          <p:nvPr/>
        </p:nvSpPr>
        <p:spPr>
          <a:xfrm>
            <a:off x="3182112" y="308381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Brix:</a:t>
            </a:r>
            <a:endParaRPr lang="en-US" sz="1050" dirty="0"/>
          </a:p>
        </p:txBody>
      </p:sp>
      <p:sp>
        <p:nvSpPr>
          <p:cNvPr id="164" name="Text 22">
            <a:extLst>
              <a:ext uri="{FF2B5EF4-FFF2-40B4-BE49-F238E27FC236}">
                <a16:creationId xmlns:a16="http://schemas.microsoft.com/office/drawing/2014/main" id="{8B918104-A9DC-073D-C6CF-5A4DA10FA231}"/>
              </a:ext>
            </a:extLst>
          </p:cNvPr>
          <p:cNvSpPr/>
          <p:nvPr/>
        </p:nvSpPr>
        <p:spPr>
          <a:xfrm>
            <a:off x="4489704" y="308381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17.3 °Brix</a:t>
            </a:r>
            <a:endParaRPr lang="en-US" sz="1050" dirty="0"/>
          </a:p>
        </p:txBody>
      </p:sp>
      <p:sp>
        <p:nvSpPr>
          <p:cNvPr id="166" name="Text 23">
            <a:extLst>
              <a:ext uri="{FF2B5EF4-FFF2-40B4-BE49-F238E27FC236}">
                <a16:creationId xmlns:a16="http://schemas.microsoft.com/office/drawing/2014/main" id="{2100FFDA-DB46-E1A6-2989-3597B1C8D3E4}"/>
              </a:ext>
            </a:extLst>
          </p:cNvPr>
          <p:cNvSpPr/>
          <p:nvPr/>
        </p:nvSpPr>
        <p:spPr>
          <a:xfrm>
            <a:off x="786384" y="3270352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Diameter:</a:t>
            </a:r>
            <a:endParaRPr lang="en-US" sz="1050" dirty="0"/>
          </a:p>
        </p:txBody>
      </p:sp>
      <p:sp>
        <p:nvSpPr>
          <p:cNvPr id="168" name="Text 24">
            <a:extLst>
              <a:ext uri="{FF2B5EF4-FFF2-40B4-BE49-F238E27FC236}">
                <a16:creationId xmlns:a16="http://schemas.microsoft.com/office/drawing/2014/main" id="{394699C0-6025-E1D4-6D4D-DC49DF29E595}"/>
              </a:ext>
            </a:extLst>
          </p:cNvPr>
          <p:cNvSpPr/>
          <p:nvPr/>
        </p:nvSpPr>
        <p:spPr>
          <a:xfrm>
            <a:off x="2066544" y="3270352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71.6 mm</a:t>
            </a:r>
            <a:endParaRPr lang="en-US" sz="1050" dirty="0"/>
          </a:p>
        </p:txBody>
      </p:sp>
      <p:sp>
        <p:nvSpPr>
          <p:cNvPr id="170" name="Text 25">
            <a:extLst>
              <a:ext uri="{FF2B5EF4-FFF2-40B4-BE49-F238E27FC236}">
                <a16:creationId xmlns:a16="http://schemas.microsoft.com/office/drawing/2014/main" id="{A33721B7-FBB1-C037-55B1-0F5C9F098476}"/>
              </a:ext>
            </a:extLst>
          </p:cNvPr>
          <p:cNvSpPr/>
          <p:nvPr/>
        </p:nvSpPr>
        <p:spPr>
          <a:xfrm>
            <a:off x="3182112" y="3270352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pH:</a:t>
            </a:r>
            <a:endParaRPr lang="en-US" sz="1050" dirty="0"/>
          </a:p>
        </p:txBody>
      </p:sp>
      <p:sp>
        <p:nvSpPr>
          <p:cNvPr id="172" name="Text 26">
            <a:extLst>
              <a:ext uri="{FF2B5EF4-FFF2-40B4-BE49-F238E27FC236}">
                <a16:creationId xmlns:a16="http://schemas.microsoft.com/office/drawing/2014/main" id="{5538DABB-656C-85FF-92C2-6D9D4EE6E44E}"/>
              </a:ext>
            </a:extLst>
          </p:cNvPr>
          <p:cNvSpPr/>
          <p:nvPr/>
        </p:nvSpPr>
        <p:spPr>
          <a:xfrm>
            <a:off x="4489704" y="3270352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3.3</a:t>
            </a:r>
            <a:endParaRPr lang="en-US" sz="1050" dirty="0"/>
          </a:p>
        </p:txBody>
      </p:sp>
      <p:sp>
        <p:nvSpPr>
          <p:cNvPr id="174" name="Text 27">
            <a:extLst>
              <a:ext uri="{FF2B5EF4-FFF2-40B4-BE49-F238E27FC236}">
                <a16:creationId xmlns:a16="http://schemas.microsoft.com/office/drawing/2014/main" id="{806352C8-22BD-C2E9-1402-6BFE07DDF286}"/>
              </a:ext>
            </a:extLst>
          </p:cNvPr>
          <p:cNvSpPr/>
          <p:nvPr/>
        </p:nvSpPr>
        <p:spPr>
          <a:xfrm>
            <a:off x="786384" y="3456889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Fruit weight:</a:t>
            </a:r>
            <a:endParaRPr lang="en-US" sz="1050" dirty="0"/>
          </a:p>
        </p:txBody>
      </p:sp>
      <p:sp>
        <p:nvSpPr>
          <p:cNvPr id="176" name="Text 28">
            <a:extLst>
              <a:ext uri="{FF2B5EF4-FFF2-40B4-BE49-F238E27FC236}">
                <a16:creationId xmlns:a16="http://schemas.microsoft.com/office/drawing/2014/main" id="{7A5E3A31-6375-E8B7-95D7-E63958662C05}"/>
              </a:ext>
            </a:extLst>
          </p:cNvPr>
          <p:cNvSpPr/>
          <p:nvPr/>
        </p:nvSpPr>
        <p:spPr>
          <a:xfrm>
            <a:off x="2066544" y="3456889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122.4811 g</a:t>
            </a:r>
            <a:endParaRPr lang="en-US" sz="1050" dirty="0"/>
          </a:p>
        </p:txBody>
      </p:sp>
      <p:sp>
        <p:nvSpPr>
          <p:cNvPr id="178" name="Text 29">
            <a:extLst>
              <a:ext uri="{FF2B5EF4-FFF2-40B4-BE49-F238E27FC236}">
                <a16:creationId xmlns:a16="http://schemas.microsoft.com/office/drawing/2014/main" id="{FB165533-61AD-BB58-D4FE-81AE64671076}"/>
              </a:ext>
            </a:extLst>
          </p:cNvPr>
          <p:cNvSpPr/>
          <p:nvPr/>
        </p:nvSpPr>
        <p:spPr>
          <a:xfrm>
            <a:off x="3182112" y="3456889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thickness:</a:t>
            </a:r>
            <a:endParaRPr lang="en-US" sz="1050" dirty="0"/>
          </a:p>
        </p:txBody>
      </p:sp>
      <p:sp>
        <p:nvSpPr>
          <p:cNvPr id="180" name="Text 30">
            <a:extLst>
              <a:ext uri="{FF2B5EF4-FFF2-40B4-BE49-F238E27FC236}">
                <a16:creationId xmlns:a16="http://schemas.microsoft.com/office/drawing/2014/main" id="{3325F14D-8050-F557-A21D-6EF8A5383D7C}"/>
              </a:ext>
            </a:extLst>
          </p:cNvPr>
          <p:cNvSpPr/>
          <p:nvPr/>
        </p:nvSpPr>
        <p:spPr>
          <a:xfrm>
            <a:off x="4489704" y="3456889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6.3 mm</a:t>
            </a:r>
            <a:endParaRPr lang="en-US" sz="1050" dirty="0"/>
          </a:p>
        </p:txBody>
      </p:sp>
      <p:sp>
        <p:nvSpPr>
          <p:cNvPr id="182" name="Text 31">
            <a:extLst>
              <a:ext uri="{FF2B5EF4-FFF2-40B4-BE49-F238E27FC236}">
                <a16:creationId xmlns:a16="http://schemas.microsoft.com/office/drawing/2014/main" id="{35835EB0-8B76-7F91-60EB-961A86C8F0D2}"/>
              </a:ext>
            </a:extLst>
          </p:cNvPr>
          <p:cNvSpPr/>
          <p:nvPr/>
        </p:nvSpPr>
        <p:spPr>
          <a:xfrm>
            <a:off x="786384" y="3643427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Firmness:</a:t>
            </a:r>
            <a:endParaRPr lang="en-US" sz="1050" dirty="0"/>
          </a:p>
        </p:txBody>
      </p:sp>
      <p:sp>
        <p:nvSpPr>
          <p:cNvPr id="184" name="Text 32">
            <a:extLst>
              <a:ext uri="{FF2B5EF4-FFF2-40B4-BE49-F238E27FC236}">
                <a16:creationId xmlns:a16="http://schemas.microsoft.com/office/drawing/2014/main" id="{131135E3-2670-C5E5-155D-9D7869CC0FC8}"/>
              </a:ext>
            </a:extLst>
          </p:cNvPr>
          <p:cNvSpPr/>
          <p:nvPr/>
        </p:nvSpPr>
        <p:spPr>
          <a:xfrm>
            <a:off x="2066544" y="3643427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186" name="Text 33">
            <a:extLst>
              <a:ext uri="{FF2B5EF4-FFF2-40B4-BE49-F238E27FC236}">
                <a16:creationId xmlns:a16="http://schemas.microsoft.com/office/drawing/2014/main" id="{285D431C-3EF1-1105-BCE6-F9FBDE433312}"/>
              </a:ext>
            </a:extLst>
          </p:cNvPr>
          <p:cNvSpPr/>
          <p:nvPr/>
        </p:nvSpPr>
        <p:spPr>
          <a:xfrm>
            <a:off x="3182112" y="3643427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weight:</a:t>
            </a:r>
            <a:endParaRPr lang="en-US" sz="1050" dirty="0"/>
          </a:p>
        </p:txBody>
      </p:sp>
      <p:sp>
        <p:nvSpPr>
          <p:cNvPr id="188" name="Text 34">
            <a:extLst>
              <a:ext uri="{FF2B5EF4-FFF2-40B4-BE49-F238E27FC236}">
                <a16:creationId xmlns:a16="http://schemas.microsoft.com/office/drawing/2014/main" id="{9A5F1393-7398-3532-34AE-09A67F169210}"/>
              </a:ext>
            </a:extLst>
          </p:cNvPr>
          <p:cNvSpPr/>
          <p:nvPr/>
        </p:nvSpPr>
        <p:spPr>
          <a:xfrm>
            <a:off x="4489704" y="3643427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72.36 g</a:t>
            </a:r>
            <a:endParaRPr lang="en-US" sz="1050" dirty="0"/>
          </a:p>
        </p:txBody>
      </p:sp>
      <p:sp>
        <p:nvSpPr>
          <p:cNvPr id="190" name="Text 35">
            <a:extLst>
              <a:ext uri="{FF2B5EF4-FFF2-40B4-BE49-F238E27FC236}">
                <a16:creationId xmlns:a16="http://schemas.microsoft.com/office/drawing/2014/main" id="{C4522281-5A8E-7D3E-369C-E7E3C8E6838D}"/>
              </a:ext>
            </a:extLst>
          </p:cNvPr>
          <p:cNvSpPr/>
          <p:nvPr/>
        </p:nvSpPr>
        <p:spPr>
          <a:xfrm>
            <a:off x="786384" y="382996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Pulp recovery:</a:t>
            </a:r>
            <a:endParaRPr lang="en-US" sz="1050" dirty="0"/>
          </a:p>
        </p:txBody>
      </p:sp>
      <p:sp>
        <p:nvSpPr>
          <p:cNvPr id="192" name="Text 36">
            <a:extLst>
              <a:ext uri="{FF2B5EF4-FFF2-40B4-BE49-F238E27FC236}">
                <a16:creationId xmlns:a16="http://schemas.microsoft.com/office/drawing/2014/main" id="{61FB5C6F-138E-B4F9-B307-C782F6C9C30C}"/>
              </a:ext>
            </a:extLst>
          </p:cNvPr>
          <p:cNvSpPr/>
          <p:nvPr/>
        </p:nvSpPr>
        <p:spPr>
          <a:xfrm>
            <a:off x="2066544" y="382996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41%</a:t>
            </a:r>
            <a:endParaRPr lang="en-US" sz="1050" dirty="0"/>
          </a:p>
        </p:txBody>
      </p:sp>
      <p:sp>
        <p:nvSpPr>
          <p:cNvPr id="194" name="Text 37">
            <a:extLst>
              <a:ext uri="{FF2B5EF4-FFF2-40B4-BE49-F238E27FC236}">
                <a16:creationId xmlns:a16="http://schemas.microsoft.com/office/drawing/2014/main" id="{78152F42-B513-79AE-904F-5CEA1E1C24AB}"/>
              </a:ext>
            </a:extLst>
          </p:cNvPr>
          <p:cNvSpPr/>
          <p:nvPr/>
        </p:nvSpPr>
        <p:spPr>
          <a:xfrm>
            <a:off x="3182112" y="382996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196" name="Text 38">
            <a:extLst>
              <a:ext uri="{FF2B5EF4-FFF2-40B4-BE49-F238E27FC236}">
                <a16:creationId xmlns:a16="http://schemas.microsoft.com/office/drawing/2014/main" id="{2670BE76-5B31-3D99-A9D0-23C01BDB33BC}"/>
              </a:ext>
            </a:extLst>
          </p:cNvPr>
          <p:cNvSpPr/>
          <p:nvPr/>
        </p:nvSpPr>
        <p:spPr>
          <a:xfrm>
            <a:off x="4489704" y="382996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198" name="Text 39">
            <a:extLst>
              <a:ext uri="{FF2B5EF4-FFF2-40B4-BE49-F238E27FC236}">
                <a16:creationId xmlns:a16="http://schemas.microsoft.com/office/drawing/2014/main" id="{28609C99-AFF3-18B1-9D9B-792C643A17FD}"/>
              </a:ext>
            </a:extLst>
          </p:cNvPr>
          <p:cNvSpPr/>
          <p:nvPr/>
        </p:nvSpPr>
        <p:spPr>
          <a:xfrm>
            <a:off x="758952" y="4025299"/>
            <a:ext cx="489655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Based on 6 replicates and 18 fruit collected in April 2026 from </a:t>
            </a:r>
            <a:r>
              <a:rPr lang="en-US" sz="1200" i="1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200" dirty="0"/>
          </a:p>
        </p:txBody>
      </p:sp>
      <p:pic>
        <p:nvPicPr>
          <p:cNvPr id="266" name="Picture 265">
            <a:extLst>
              <a:ext uri="{FF2B5EF4-FFF2-40B4-BE49-F238E27FC236}">
                <a16:creationId xmlns:a16="http://schemas.microsoft.com/office/drawing/2014/main" id="{E448810D-76C3-888D-A877-EAC147FAAC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0"/>
          <a:stretch>
            <a:fillRect/>
          </a:stretch>
        </p:blipFill>
        <p:spPr>
          <a:xfrm rot="5400000">
            <a:off x="9401944" y="3931063"/>
            <a:ext cx="3125933" cy="22347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68" name="Text 28">
            <a:extLst>
              <a:ext uri="{FF2B5EF4-FFF2-40B4-BE49-F238E27FC236}">
                <a16:creationId xmlns:a16="http://schemas.microsoft.com/office/drawing/2014/main" id="{A5C3D4C7-AF2B-1447-FBAC-625F97B21CA4}"/>
              </a:ext>
            </a:extLst>
          </p:cNvPr>
          <p:cNvSpPr/>
          <p:nvPr/>
        </p:nvSpPr>
        <p:spPr>
          <a:xfrm>
            <a:off x="2073281" y="3649829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6.45 N</a:t>
            </a:r>
            <a:endParaRPr lang="en-US" sz="1050" dirty="0"/>
          </a:p>
        </p:txBody>
      </p:sp>
      <p:pic>
        <p:nvPicPr>
          <p:cNvPr id="10" name="Picture 9" descr="Innovation&#10;&#10;AI-generated content may be incorrect.">
            <a:extLst>
              <a:ext uri="{FF2B5EF4-FFF2-40B4-BE49-F238E27FC236}">
                <a16:creationId xmlns:a16="http://schemas.microsoft.com/office/drawing/2014/main" id="{99A2BDE8-5161-E77F-7AAD-601EE1E42D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85" y="121973"/>
            <a:ext cx="2000077" cy="60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19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59EB0-8E0B-77D8-412D-B5FABBCFE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53D9E09F-686A-D0BF-9470-1362461B2BC7}"/>
              </a:ext>
            </a:extLst>
          </p:cNvPr>
          <p:cNvSpPr/>
          <p:nvPr/>
        </p:nvSpPr>
        <p:spPr>
          <a:xfrm>
            <a:off x="278892" y="799778"/>
            <a:ext cx="5715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5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Fact Sheet: For Commercial Release</a:t>
            </a:r>
            <a:endParaRPr lang="en-US" sz="265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1C0B6D0-59B3-DCD7-A1BF-A8F3F64925E9}"/>
              </a:ext>
            </a:extLst>
          </p:cNvPr>
          <p:cNvSpPr/>
          <p:nvPr/>
        </p:nvSpPr>
        <p:spPr>
          <a:xfrm>
            <a:off x="278832" y="1167712"/>
            <a:ext cx="2636520" cy="490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UQP1</a:t>
            </a:r>
            <a:endParaRPr lang="en-US" sz="4800" dirty="0"/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1D330248-B4E3-5687-7165-D576257BDA56}"/>
              </a:ext>
            </a:extLst>
          </p:cNvPr>
          <p:cNvSpPr/>
          <p:nvPr/>
        </p:nvSpPr>
        <p:spPr>
          <a:xfrm>
            <a:off x="278832" y="1791933"/>
            <a:ext cx="5715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5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Additional variety information </a:t>
            </a:r>
            <a:r>
              <a:rPr lang="en-US" sz="1400" b="1" i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(from previous </a:t>
            </a:r>
            <a:r>
              <a:rPr lang="en-US" sz="1400" b="1" i="1" dirty="0" err="1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Woombye</a:t>
            </a:r>
            <a:r>
              <a:rPr lang="en-US" sz="1400" b="1" i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trial)</a:t>
            </a:r>
            <a:endParaRPr lang="en-US" sz="1400" i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9922950-30A5-D6FF-09A8-386E6D95F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7072" y="3478225"/>
            <a:ext cx="4649210" cy="3110161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7765B2D7-709E-278C-382E-4CA66D1D7F37}"/>
              </a:ext>
            </a:extLst>
          </p:cNvPr>
          <p:cNvGrpSpPr/>
          <p:nvPr/>
        </p:nvGrpSpPr>
        <p:grpSpPr>
          <a:xfrm>
            <a:off x="8816667" y="1197241"/>
            <a:ext cx="2855929" cy="2133788"/>
            <a:chOff x="8226528" y="1179438"/>
            <a:chExt cx="2011187" cy="1415332"/>
          </a:xfrm>
        </p:grpSpPr>
        <p:pic>
          <p:nvPicPr>
            <p:cNvPr id="24" name="Content Placeholder 9" descr="A group of graph of different sizes&#10;&#10;AI-generated content may be incorrect.">
              <a:extLst>
                <a:ext uri="{FF2B5EF4-FFF2-40B4-BE49-F238E27FC236}">
                  <a16:creationId xmlns:a16="http://schemas.microsoft.com/office/drawing/2014/main" id="{6785DE30-5EB3-0C5E-420C-A9B10D939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2" t="60083" r="51454" b="19533"/>
            <a:stretch>
              <a:fillRect/>
            </a:stretch>
          </p:blipFill>
          <p:spPr>
            <a:xfrm>
              <a:off x="8226528" y="1179438"/>
              <a:ext cx="2011187" cy="1415332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3430F4E-2409-CD67-508B-BC1D9FB06CDF}"/>
                </a:ext>
              </a:extLst>
            </p:cNvPr>
            <p:cNvSpPr/>
            <p:nvPr/>
          </p:nvSpPr>
          <p:spPr>
            <a:xfrm>
              <a:off x="8595837" y="1415322"/>
              <a:ext cx="86255" cy="104006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F055660-447D-1D12-A408-AD459FA9B220}"/>
              </a:ext>
            </a:extLst>
          </p:cNvPr>
          <p:cNvGrpSpPr/>
          <p:nvPr/>
        </p:nvGrpSpPr>
        <p:grpSpPr>
          <a:xfrm>
            <a:off x="3167153" y="4510552"/>
            <a:ext cx="2561241" cy="1830500"/>
            <a:chOff x="3076779" y="3776741"/>
            <a:chExt cx="1921728" cy="1317029"/>
          </a:xfrm>
        </p:grpSpPr>
        <p:pic>
          <p:nvPicPr>
            <p:cNvPr id="23" name="Content Placeholder 9" descr="A group of graph of different sizes&#10;&#10;AI-generated content may be incorrect.">
              <a:extLst>
                <a:ext uri="{FF2B5EF4-FFF2-40B4-BE49-F238E27FC236}">
                  <a16:creationId xmlns:a16="http://schemas.microsoft.com/office/drawing/2014/main" id="{3DE48340-A2D1-E66B-0DF7-B0D3A2162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27" t="40484" b="40002"/>
            <a:stretch>
              <a:fillRect/>
            </a:stretch>
          </p:blipFill>
          <p:spPr>
            <a:xfrm>
              <a:off x="3076779" y="3776741"/>
              <a:ext cx="1921728" cy="1317029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A72C543-A1BC-5658-033E-70E159579F44}"/>
                </a:ext>
              </a:extLst>
            </p:cNvPr>
            <p:cNvSpPr/>
            <p:nvPr/>
          </p:nvSpPr>
          <p:spPr>
            <a:xfrm>
              <a:off x="3446598" y="4027866"/>
              <a:ext cx="86255" cy="95183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2EC7F6C-9133-92E6-168E-A5C0DF37BE28}"/>
              </a:ext>
            </a:extLst>
          </p:cNvPr>
          <p:cNvGrpSpPr/>
          <p:nvPr/>
        </p:nvGrpSpPr>
        <p:grpSpPr>
          <a:xfrm>
            <a:off x="220850" y="4463223"/>
            <a:ext cx="2692310" cy="1993827"/>
            <a:chOff x="979696" y="3728320"/>
            <a:chExt cx="1980184" cy="1413872"/>
          </a:xfrm>
        </p:grpSpPr>
        <p:pic>
          <p:nvPicPr>
            <p:cNvPr id="19" name="Content Placeholder 9" descr="A group of graph of different sizes&#10;&#10;AI-generated content may be incorrect.">
              <a:extLst>
                <a:ext uri="{FF2B5EF4-FFF2-40B4-BE49-F238E27FC236}">
                  <a16:creationId xmlns:a16="http://schemas.microsoft.com/office/drawing/2014/main" id="{A18C1ACE-C977-5E6A-920C-77FE84706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27" t="60530" b="19139"/>
            <a:stretch>
              <a:fillRect/>
            </a:stretch>
          </p:blipFill>
          <p:spPr>
            <a:xfrm>
              <a:off x="979696" y="3728320"/>
              <a:ext cx="1980184" cy="1413872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3FB15B6-8D1F-AC1C-D7BA-E81EABE52201}"/>
                </a:ext>
              </a:extLst>
            </p:cNvPr>
            <p:cNvSpPr/>
            <p:nvPr/>
          </p:nvSpPr>
          <p:spPr>
            <a:xfrm>
              <a:off x="1527544" y="3975729"/>
              <a:ext cx="86255" cy="979905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36C7AD5-401D-19BA-CF38-7F44B7B502DF}"/>
              </a:ext>
            </a:extLst>
          </p:cNvPr>
          <p:cNvGrpSpPr/>
          <p:nvPr/>
        </p:nvGrpSpPr>
        <p:grpSpPr>
          <a:xfrm>
            <a:off x="5848041" y="1244350"/>
            <a:ext cx="2724539" cy="1993828"/>
            <a:chOff x="6127344" y="1179438"/>
            <a:chExt cx="2011186" cy="1355025"/>
          </a:xfrm>
        </p:grpSpPr>
        <p:pic>
          <p:nvPicPr>
            <p:cNvPr id="21" name="Content Placeholder 9" descr="A group of graph of different sizes&#10;&#10;AI-generated content may be incorrect.">
              <a:extLst>
                <a:ext uri="{FF2B5EF4-FFF2-40B4-BE49-F238E27FC236}">
                  <a16:creationId xmlns:a16="http://schemas.microsoft.com/office/drawing/2014/main" id="{D1154891-6E4A-F547-47C4-3D496067A3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116" t="20520" b="59965"/>
            <a:stretch>
              <a:fillRect/>
            </a:stretch>
          </p:blipFill>
          <p:spPr>
            <a:xfrm>
              <a:off x="6127344" y="1179438"/>
              <a:ext cx="2011186" cy="1355025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155BBDD-CF52-6F93-FF93-EF1FEB74F5B1}"/>
                </a:ext>
              </a:extLst>
            </p:cNvPr>
            <p:cNvSpPr/>
            <p:nvPr/>
          </p:nvSpPr>
          <p:spPr>
            <a:xfrm>
              <a:off x="7148438" y="1531628"/>
              <a:ext cx="86255" cy="891673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079ADE4-20F1-1C2D-31A4-332EC505EC49}"/>
              </a:ext>
            </a:extLst>
          </p:cNvPr>
          <p:cNvGrpSpPr/>
          <p:nvPr/>
        </p:nvGrpSpPr>
        <p:grpSpPr>
          <a:xfrm>
            <a:off x="3136332" y="2407739"/>
            <a:ext cx="2561241" cy="1952218"/>
            <a:chOff x="3016221" y="2302691"/>
            <a:chExt cx="2042844" cy="1397243"/>
          </a:xfrm>
        </p:grpSpPr>
        <p:pic>
          <p:nvPicPr>
            <p:cNvPr id="22" name="Content Placeholder 9" descr="A group of graph of different sizes&#10;&#10;AI-generated content may be incorrect.">
              <a:extLst>
                <a:ext uri="{FF2B5EF4-FFF2-40B4-BE49-F238E27FC236}">
                  <a16:creationId xmlns:a16="http://schemas.microsoft.com/office/drawing/2014/main" id="{71BB6CEC-C689-2324-EBC0-9EFB3AACB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86" b="79970"/>
            <a:stretch>
              <a:fillRect/>
            </a:stretch>
          </p:blipFill>
          <p:spPr>
            <a:xfrm>
              <a:off x="3016221" y="2302691"/>
              <a:ext cx="2042844" cy="1397243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DC16FDB-A6C8-B608-4F0D-F401B22A9B54}"/>
                </a:ext>
              </a:extLst>
            </p:cNvPr>
            <p:cNvSpPr/>
            <p:nvPr/>
          </p:nvSpPr>
          <p:spPr>
            <a:xfrm>
              <a:off x="3462988" y="2594770"/>
              <a:ext cx="86255" cy="999959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917403D-4AF6-EBAD-D42B-DE4351AB521D}"/>
              </a:ext>
            </a:extLst>
          </p:cNvPr>
          <p:cNvGrpSpPr/>
          <p:nvPr/>
        </p:nvGrpSpPr>
        <p:grpSpPr>
          <a:xfrm>
            <a:off x="220850" y="2387558"/>
            <a:ext cx="2855929" cy="1993827"/>
            <a:chOff x="979696" y="2302691"/>
            <a:chExt cx="2036525" cy="1332411"/>
          </a:xfrm>
        </p:grpSpPr>
        <p:pic>
          <p:nvPicPr>
            <p:cNvPr id="20" name="Content Placeholder 9" descr="A group of graph of different sizes&#10;&#10;AI-generated content may be incorrect.">
              <a:extLst>
                <a:ext uri="{FF2B5EF4-FFF2-40B4-BE49-F238E27FC236}">
                  <a16:creationId xmlns:a16="http://schemas.microsoft.com/office/drawing/2014/main" id="{A1C234EA-B827-C4BA-70CE-DAF0E149C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44" r="50484" b="20159"/>
            <a:stretch>
              <a:fillRect/>
            </a:stretch>
          </p:blipFill>
          <p:spPr>
            <a:xfrm>
              <a:off x="979696" y="2302691"/>
              <a:ext cx="2036525" cy="1332411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70000FC-E8A1-ECFC-D225-4E86B4D25872}"/>
                </a:ext>
              </a:extLst>
            </p:cNvPr>
            <p:cNvSpPr/>
            <p:nvPr/>
          </p:nvSpPr>
          <p:spPr>
            <a:xfrm>
              <a:off x="1364146" y="2524645"/>
              <a:ext cx="107571" cy="101711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5F0F3E8D-419E-8D96-FD06-9F0526F63851}"/>
              </a:ext>
            </a:extLst>
          </p:cNvPr>
          <p:cNvSpPr/>
          <p:nvPr/>
        </p:nvSpPr>
        <p:spPr>
          <a:xfrm>
            <a:off x="1254256" y="6449538"/>
            <a:ext cx="129986" cy="13884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A09FAE7-AF65-4562-1373-38095129A096}"/>
              </a:ext>
            </a:extLst>
          </p:cNvPr>
          <p:cNvSpPr txBox="1"/>
          <p:nvPr/>
        </p:nvSpPr>
        <p:spPr>
          <a:xfrm>
            <a:off x="1364146" y="6392916"/>
            <a:ext cx="19590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/>
              <a:t>UQP1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B9C2E11-CEC5-4607-01A6-006E4508F40A}"/>
              </a:ext>
            </a:extLst>
          </p:cNvPr>
          <p:cNvGrpSpPr/>
          <p:nvPr/>
        </p:nvGrpSpPr>
        <p:grpSpPr>
          <a:xfrm>
            <a:off x="635529" y="4256480"/>
            <a:ext cx="408953" cy="184666"/>
            <a:chOff x="635529" y="4256480"/>
            <a:chExt cx="408953" cy="184666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EB8F84F-805E-44E7-8A6D-5C7C3BA63618}"/>
                </a:ext>
              </a:extLst>
            </p:cNvPr>
            <p:cNvSpPr/>
            <p:nvPr/>
          </p:nvSpPr>
          <p:spPr>
            <a:xfrm>
              <a:off x="699229" y="4298165"/>
              <a:ext cx="226187" cy="89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755F8D7-D78E-FC7E-664E-7D6668CF8725}"/>
                </a:ext>
              </a:extLst>
            </p:cNvPr>
            <p:cNvSpPr txBox="1"/>
            <p:nvPr/>
          </p:nvSpPr>
          <p:spPr>
            <a:xfrm>
              <a:off x="635529" y="4256480"/>
              <a:ext cx="4089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600" b="1" dirty="0"/>
                <a:t>UQP1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4195ABD-2F14-A653-4C91-5415378A06BD}"/>
              </a:ext>
            </a:extLst>
          </p:cNvPr>
          <p:cNvGrpSpPr/>
          <p:nvPr/>
        </p:nvGrpSpPr>
        <p:grpSpPr>
          <a:xfrm>
            <a:off x="3546066" y="4212966"/>
            <a:ext cx="408953" cy="184666"/>
            <a:chOff x="635529" y="4256480"/>
            <a:chExt cx="408953" cy="18466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21C80C2D-06DE-3351-82B5-4DD790E2D43B}"/>
                </a:ext>
              </a:extLst>
            </p:cNvPr>
            <p:cNvSpPr/>
            <p:nvPr/>
          </p:nvSpPr>
          <p:spPr>
            <a:xfrm>
              <a:off x="699229" y="4298165"/>
              <a:ext cx="226187" cy="89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C4B20DB-BCF1-CBFF-2FD9-93C2E2377BA5}"/>
                </a:ext>
              </a:extLst>
            </p:cNvPr>
            <p:cNvSpPr txBox="1"/>
            <p:nvPr/>
          </p:nvSpPr>
          <p:spPr>
            <a:xfrm>
              <a:off x="635529" y="4256480"/>
              <a:ext cx="4089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600" b="1" dirty="0"/>
                <a:t>UQP1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4A535D0-E47C-E2A6-7797-5D03614F94BB}"/>
              </a:ext>
            </a:extLst>
          </p:cNvPr>
          <p:cNvGrpSpPr/>
          <p:nvPr/>
        </p:nvGrpSpPr>
        <p:grpSpPr>
          <a:xfrm>
            <a:off x="3525026" y="6202859"/>
            <a:ext cx="408953" cy="184666"/>
            <a:chOff x="635529" y="4256480"/>
            <a:chExt cx="408953" cy="184666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8E3AC22-69E0-3605-992F-8E6F3FDD0CCF}"/>
                </a:ext>
              </a:extLst>
            </p:cNvPr>
            <p:cNvSpPr/>
            <p:nvPr/>
          </p:nvSpPr>
          <p:spPr>
            <a:xfrm>
              <a:off x="699229" y="4298165"/>
              <a:ext cx="226187" cy="89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8918934-AD00-3CC2-24DA-F4B124F45211}"/>
                </a:ext>
              </a:extLst>
            </p:cNvPr>
            <p:cNvSpPr txBox="1"/>
            <p:nvPr/>
          </p:nvSpPr>
          <p:spPr>
            <a:xfrm>
              <a:off x="635529" y="4256480"/>
              <a:ext cx="4089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600" b="1" dirty="0"/>
                <a:t>UQP1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1D7F191-CC72-B39A-F841-99C1B660C262}"/>
              </a:ext>
            </a:extLst>
          </p:cNvPr>
          <p:cNvGrpSpPr/>
          <p:nvPr/>
        </p:nvGrpSpPr>
        <p:grpSpPr>
          <a:xfrm>
            <a:off x="863314" y="6233175"/>
            <a:ext cx="408953" cy="184666"/>
            <a:chOff x="635529" y="4256480"/>
            <a:chExt cx="408953" cy="184666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8B835AB-9F31-A186-1286-F90C61A4859C}"/>
                </a:ext>
              </a:extLst>
            </p:cNvPr>
            <p:cNvSpPr/>
            <p:nvPr/>
          </p:nvSpPr>
          <p:spPr>
            <a:xfrm>
              <a:off x="699229" y="4298165"/>
              <a:ext cx="226187" cy="89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141C561-274C-0837-B236-D32AAB2998A5}"/>
                </a:ext>
              </a:extLst>
            </p:cNvPr>
            <p:cNvSpPr txBox="1"/>
            <p:nvPr/>
          </p:nvSpPr>
          <p:spPr>
            <a:xfrm>
              <a:off x="635529" y="4256480"/>
              <a:ext cx="4089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600" b="1" dirty="0"/>
                <a:t>UQP1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A55E1EA-8B37-94A3-F104-6FB1EA64BCAE}"/>
              </a:ext>
            </a:extLst>
          </p:cNvPr>
          <p:cNvGrpSpPr/>
          <p:nvPr/>
        </p:nvGrpSpPr>
        <p:grpSpPr>
          <a:xfrm>
            <a:off x="7132076" y="3088725"/>
            <a:ext cx="408953" cy="184666"/>
            <a:chOff x="635529" y="4256480"/>
            <a:chExt cx="408953" cy="184666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B59FCADF-73BB-EA7B-CC51-01C774F6DAC3}"/>
                </a:ext>
              </a:extLst>
            </p:cNvPr>
            <p:cNvSpPr/>
            <p:nvPr/>
          </p:nvSpPr>
          <p:spPr>
            <a:xfrm>
              <a:off x="699229" y="4298165"/>
              <a:ext cx="226187" cy="89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20D2AAD-8F1B-1C91-CD21-C01FB7416562}"/>
                </a:ext>
              </a:extLst>
            </p:cNvPr>
            <p:cNvSpPr txBox="1"/>
            <p:nvPr/>
          </p:nvSpPr>
          <p:spPr>
            <a:xfrm>
              <a:off x="635529" y="4256480"/>
              <a:ext cx="4089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600" b="1" dirty="0"/>
                <a:t>UQP1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5980040-9E66-C30C-0F34-5D39C888D7A5}"/>
              </a:ext>
            </a:extLst>
          </p:cNvPr>
          <p:cNvGrpSpPr/>
          <p:nvPr/>
        </p:nvGrpSpPr>
        <p:grpSpPr>
          <a:xfrm>
            <a:off x="9222341" y="3132060"/>
            <a:ext cx="408953" cy="184666"/>
            <a:chOff x="635529" y="4256480"/>
            <a:chExt cx="408953" cy="184666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30D8BAC-6826-C682-4112-CA2E5C252FBE}"/>
                </a:ext>
              </a:extLst>
            </p:cNvPr>
            <p:cNvSpPr/>
            <p:nvPr/>
          </p:nvSpPr>
          <p:spPr>
            <a:xfrm>
              <a:off x="699229" y="4298165"/>
              <a:ext cx="226187" cy="89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1F382F7-14D2-53FF-86F8-C48272BB2761}"/>
                </a:ext>
              </a:extLst>
            </p:cNvPr>
            <p:cNvSpPr txBox="1"/>
            <p:nvPr/>
          </p:nvSpPr>
          <p:spPr>
            <a:xfrm>
              <a:off x="635529" y="4256480"/>
              <a:ext cx="408953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600" b="1" dirty="0"/>
                <a:t>UQP1</a:t>
              </a:r>
            </a:p>
          </p:txBody>
        </p:sp>
      </p:grpSp>
      <p:pic>
        <p:nvPicPr>
          <p:cNvPr id="5" name="Picture 4" descr="Innovation&#10;&#10;AI-generated content may be incorrect.">
            <a:extLst>
              <a:ext uri="{FF2B5EF4-FFF2-40B4-BE49-F238E27FC236}">
                <a16:creationId xmlns:a16="http://schemas.microsoft.com/office/drawing/2014/main" id="{75C5C98B-956A-78FF-6A02-02000B89E0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85" y="121973"/>
            <a:ext cx="2000077" cy="60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349A9-F3C1-2E83-91C7-EBB9300E3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1AE42A87-B69C-91AC-A8BC-52D94C4C5535}"/>
              </a:ext>
            </a:extLst>
          </p:cNvPr>
          <p:cNvSpPr/>
          <p:nvPr/>
        </p:nvSpPr>
        <p:spPr>
          <a:xfrm>
            <a:off x="278892" y="799778"/>
            <a:ext cx="5715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5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Fact Sheet: Advanced Selection</a:t>
            </a:r>
            <a:endParaRPr lang="en-US" sz="265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4A0FAF4-8FB1-D081-3D83-9D4110B79AF2}"/>
              </a:ext>
            </a:extLst>
          </p:cNvPr>
          <p:cNvSpPr/>
          <p:nvPr/>
        </p:nvSpPr>
        <p:spPr>
          <a:xfrm>
            <a:off x="278832" y="1167712"/>
            <a:ext cx="2636520" cy="490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UQP2</a:t>
            </a:r>
            <a:endParaRPr lang="en-US" sz="4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236EBB70-DE23-9574-90A6-B25DAFAC00D8}"/>
              </a:ext>
            </a:extLst>
          </p:cNvPr>
          <p:cNvSpPr/>
          <p:nvPr/>
        </p:nvSpPr>
        <p:spPr>
          <a:xfrm>
            <a:off x="278832" y="1733768"/>
            <a:ext cx="5376672" cy="850392"/>
          </a:xfrm>
          <a:prstGeom prst="roundRect">
            <a:avLst>
              <a:gd name="adj" fmla="val 8602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8EEAAA8E-EEC5-37F1-F435-DBCE66683ABC}"/>
              </a:ext>
            </a:extLst>
          </p:cNvPr>
          <p:cNvSpPr/>
          <p:nvPr/>
        </p:nvSpPr>
        <p:spPr>
          <a:xfrm>
            <a:off x="59437" y="1804746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FAA7EB3E-B896-E455-6657-5B0A65A6454C}"/>
              </a:ext>
            </a:extLst>
          </p:cNvPr>
          <p:cNvSpPr/>
          <p:nvPr/>
        </p:nvSpPr>
        <p:spPr>
          <a:xfrm>
            <a:off x="59437" y="1868101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▣</a:t>
            </a:r>
            <a:endParaRPr lang="en-US" sz="21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21FBA91C-0C8B-092B-C9C0-287E61BA1B6C}"/>
              </a:ext>
            </a:extLst>
          </p:cNvPr>
          <p:cNvSpPr/>
          <p:nvPr/>
        </p:nvSpPr>
        <p:spPr>
          <a:xfrm>
            <a:off x="635448" y="1780794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 Selection snapshot</a:t>
            </a:r>
            <a:endParaRPr lang="en-US" sz="1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11CF351D-A5A6-241A-1347-EEC0303428CB}"/>
              </a:ext>
            </a:extLst>
          </p:cNvPr>
          <p:cNvSpPr/>
          <p:nvPr/>
        </p:nvSpPr>
        <p:spPr>
          <a:xfrm>
            <a:off x="630936" y="1962759"/>
            <a:ext cx="47365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Lighter purple shell with attractive appearance</a:t>
            </a: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Tasty fruit, relatively stable throughout the season</a:t>
            </a:r>
            <a:endParaRPr lang="en-US" sz="1400" dirty="0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9757D294-B5D5-8066-66B7-24936CA1E210}"/>
              </a:ext>
            </a:extLst>
          </p:cNvPr>
          <p:cNvSpPr/>
          <p:nvPr/>
        </p:nvSpPr>
        <p:spPr>
          <a:xfrm>
            <a:off x="284769" y="2658618"/>
            <a:ext cx="5376672" cy="1591056"/>
          </a:xfrm>
          <a:prstGeom prst="roundRect">
            <a:avLst>
              <a:gd name="adj" fmla="val 4598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C358595D-9403-4C7C-5D8D-F66A57A79FE6}"/>
              </a:ext>
            </a:extLst>
          </p:cNvPr>
          <p:cNvSpPr/>
          <p:nvPr/>
        </p:nvSpPr>
        <p:spPr>
          <a:xfrm>
            <a:off x="109728" y="2719581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CF210891-1B35-63A2-5C9F-BAF293FF2E3B}"/>
              </a:ext>
            </a:extLst>
          </p:cNvPr>
          <p:cNvSpPr/>
          <p:nvPr/>
        </p:nvSpPr>
        <p:spPr>
          <a:xfrm>
            <a:off x="109728" y="2792733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▥</a:t>
            </a:r>
            <a:endParaRPr lang="en-US" sz="22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36E4C64C-D22B-4FE1-9E54-25725C387FFD}"/>
              </a:ext>
            </a:extLst>
          </p:cNvPr>
          <p:cNvSpPr/>
          <p:nvPr/>
        </p:nvSpPr>
        <p:spPr>
          <a:xfrm>
            <a:off x="672084" y="273177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 Preliminary fruit quality (SIMPLE GENOTYPE MEANS)</a:t>
            </a:r>
            <a:endParaRPr lang="en-US" sz="1400" dirty="0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02C5B7BD-B0B6-2552-8EE9-AA9BB2E905D3}"/>
              </a:ext>
            </a:extLst>
          </p:cNvPr>
          <p:cNvSpPr/>
          <p:nvPr/>
        </p:nvSpPr>
        <p:spPr>
          <a:xfrm>
            <a:off x="740664" y="3060954"/>
            <a:ext cx="4754880" cy="932688"/>
          </a:xfrm>
          <a:prstGeom prst="rect">
            <a:avLst/>
          </a:prstGeom>
          <a:solidFill>
            <a:srgbClr val="EEEAF4"/>
          </a:solidFill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7B350FF9-9785-0C70-F66D-F7D99675EBFE}"/>
              </a:ext>
            </a:extLst>
          </p:cNvPr>
          <p:cNvSpPr/>
          <p:nvPr/>
        </p:nvSpPr>
        <p:spPr>
          <a:xfrm>
            <a:off x="202082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A2F058E5-0ABC-3580-CC26-FFDB662B4402}"/>
              </a:ext>
            </a:extLst>
          </p:cNvPr>
          <p:cNvSpPr/>
          <p:nvPr/>
        </p:nvSpPr>
        <p:spPr>
          <a:xfrm>
            <a:off x="3136392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DA8FBD48-240E-BD69-23EE-517F611ADF86}"/>
              </a:ext>
            </a:extLst>
          </p:cNvPr>
          <p:cNvSpPr/>
          <p:nvPr/>
        </p:nvSpPr>
        <p:spPr>
          <a:xfrm>
            <a:off x="444398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507B8277-6787-991F-A565-71C03B17EFCC}"/>
              </a:ext>
            </a:extLst>
          </p:cNvPr>
          <p:cNvSpPr/>
          <p:nvPr/>
        </p:nvSpPr>
        <p:spPr>
          <a:xfrm>
            <a:off x="740664" y="3247492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3856FFA5-9E3D-E4DC-EB64-7C147F97FCF9}"/>
              </a:ext>
            </a:extLst>
          </p:cNvPr>
          <p:cNvSpPr/>
          <p:nvPr/>
        </p:nvSpPr>
        <p:spPr>
          <a:xfrm>
            <a:off x="740664" y="3434029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58115ADD-DB79-FF14-8D04-DFF9BAAEE4B9}"/>
              </a:ext>
            </a:extLst>
          </p:cNvPr>
          <p:cNvSpPr/>
          <p:nvPr/>
        </p:nvSpPr>
        <p:spPr>
          <a:xfrm>
            <a:off x="740664" y="3620567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85A4B3CC-7B3A-EDF2-B7E0-E8DD2E7BFF23}"/>
              </a:ext>
            </a:extLst>
          </p:cNvPr>
          <p:cNvSpPr/>
          <p:nvPr/>
        </p:nvSpPr>
        <p:spPr>
          <a:xfrm>
            <a:off x="740664" y="3807104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8DB8525C-7B46-8780-2683-E277D89F3EBA}"/>
              </a:ext>
            </a:extLst>
          </p:cNvPr>
          <p:cNvSpPr/>
          <p:nvPr/>
        </p:nvSpPr>
        <p:spPr>
          <a:xfrm>
            <a:off x="786384" y="308381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Length:</a:t>
            </a:r>
            <a:endParaRPr lang="en-US" sz="105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FC20978D-3CC9-F8B5-FA66-75DE3016F633}"/>
              </a:ext>
            </a:extLst>
          </p:cNvPr>
          <p:cNvSpPr/>
          <p:nvPr/>
        </p:nvSpPr>
        <p:spPr>
          <a:xfrm>
            <a:off x="2066544" y="308381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65.4 mm</a:t>
            </a:r>
            <a:endParaRPr lang="en-US" sz="105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20D85762-FEEA-903F-8B10-376DE4715BAC}"/>
              </a:ext>
            </a:extLst>
          </p:cNvPr>
          <p:cNvSpPr/>
          <p:nvPr/>
        </p:nvSpPr>
        <p:spPr>
          <a:xfrm>
            <a:off x="3182112" y="308381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Brix:</a:t>
            </a:r>
            <a:endParaRPr lang="en-US" sz="105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1125DDD0-568A-6007-5A6B-7948345615D1}"/>
              </a:ext>
            </a:extLst>
          </p:cNvPr>
          <p:cNvSpPr/>
          <p:nvPr/>
        </p:nvSpPr>
        <p:spPr>
          <a:xfrm>
            <a:off x="4489704" y="308381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16.6 °Brix</a:t>
            </a:r>
            <a:endParaRPr lang="en-US" sz="1050" dirty="0"/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42539882-0C90-661B-F01E-A34C21E7AA7F}"/>
              </a:ext>
            </a:extLst>
          </p:cNvPr>
          <p:cNvSpPr/>
          <p:nvPr/>
        </p:nvSpPr>
        <p:spPr>
          <a:xfrm>
            <a:off x="786384" y="3270352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Diameter:</a:t>
            </a:r>
            <a:endParaRPr lang="en-US" sz="1050" dirty="0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5A9ADB6E-ECB2-07B2-B7D1-A4E966117D48}"/>
              </a:ext>
            </a:extLst>
          </p:cNvPr>
          <p:cNvSpPr/>
          <p:nvPr/>
        </p:nvSpPr>
        <p:spPr>
          <a:xfrm>
            <a:off x="2066544" y="3270352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64.8 mm</a:t>
            </a:r>
            <a:endParaRPr lang="en-US" sz="1050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F3A7DE93-2C42-EF8A-88DA-4E1E868043DD}"/>
              </a:ext>
            </a:extLst>
          </p:cNvPr>
          <p:cNvSpPr/>
          <p:nvPr/>
        </p:nvSpPr>
        <p:spPr>
          <a:xfrm>
            <a:off x="3182112" y="3270352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pH:</a:t>
            </a:r>
            <a:endParaRPr lang="en-US" sz="1050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B3F38580-EEA5-D912-325D-61CD1528943D}"/>
              </a:ext>
            </a:extLst>
          </p:cNvPr>
          <p:cNvSpPr/>
          <p:nvPr/>
        </p:nvSpPr>
        <p:spPr>
          <a:xfrm>
            <a:off x="4489704" y="3270352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</a:rPr>
              <a:t>3.7</a:t>
            </a:r>
            <a:endParaRPr lang="en-US" sz="1050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990B7377-4CFA-E470-0EBC-A4FA44B81DC6}"/>
              </a:ext>
            </a:extLst>
          </p:cNvPr>
          <p:cNvSpPr/>
          <p:nvPr/>
        </p:nvSpPr>
        <p:spPr>
          <a:xfrm>
            <a:off x="786384" y="3456889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Fruit weight:</a:t>
            </a:r>
            <a:endParaRPr lang="en-US" sz="1050" dirty="0"/>
          </a:p>
        </p:txBody>
      </p:sp>
      <p:sp>
        <p:nvSpPr>
          <p:cNvPr id="31" name="Text 28">
            <a:extLst>
              <a:ext uri="{FF2B5EF4-FFF2-40B4-BE49-F238E27FC236}">
                <a16:creationId xmlns:a16="http://schemas.microsoft.com/office/drawing/2014/main" id="{FB42E51E-B028-6095-95A9-04FB7A906284}"/>
              </a:ext>
            </a:extLst>
          </p:cNvPr>
          <p:cNvSpPr/>
          <p:nvPr/>
        </p:nvSpPr>
        <p:spPr>
          <a:xfrm>
            <a:off x="2066544" y="3456889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86.09 g</a:t>
            </a:r>
            <a:endParaRPr lang="en-US" sz="1050" dirty="0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35F67E10-79CA-6535-B5E6-84278A85BFE5}"/>
              </a:ext>
            </a:extLst>
          </p:cNvPr>
          <p:cNvSpPr/>
          <p:nvPr/>
        </p:nvSpPr>
        <p:spPr>
          <a:xfrm>
            <a:off x="3182112" y="3456889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thickness:</a:t>
            </a:r>
            <a:endParaRPr lang="en-US" sz="1050" dirty="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5B707453-8B30-7126-DB9D-CF91CB10A897}"/>
              </a:ext>
            </a:extLst>
          </p:cNvPr>
          <p:cNvSpPr/>
          <p:nvPr/>
        </p:nvSpPr>
        <p:spPr>
          <a:xfrm>
            <a:off x="4489704" y="3456889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8.06 mm</a:t>
            </a:r>
            <a:endParaRPr lang="en-US" sz="1050" dirty="0"/>
          </a:p>
        </p:txBody>
      </p:sp>
      <p:sp>
        <p:nvSpPr>
          <p:cNvPr id="34" name="Text 31">
            <a:extLst>
              <a:ext uri="{FF2B5EF4-FFF2-40B4-BE49-F238E27FC236}">
                <a16:creationId xmlns:a16="http://schemas.microsoft.com/office/drawing/2014/main" id="{60B503ED-65AC-3218-B818-4BAB5DF64082}"/>
              </a:ext>
            </a:extLst>
          </p:cNvPr>
          <p:cNvSpPr/>
          <p:nvPr/>
        </p:nvSpPr>
        <p:spPr>
          <a:xfrm>
            <a:off x="786384" y="3643427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Firmness:</a:t>
            </a:r>
            <a:endParaRPr lang="en-US" sz="1050" dirty="0"/>
          </a:p>
        </p:txBody>
      </p:sp>
      <p:sp>
        <p:nvSpPr>
          <p:cNvPr id="35" name="Text 32">
            <a:extLst>
              <a:ext uri="{FF2B5EF4-FFF2-40B4-BE49-F238E27FC236}">
                <a16:creationId xmlns:a16="http://schemas.microsoft.com/office/drawing/2014/main" id="{7B5A8012-8924-0EE3-207C-89C5D2F1989D}"/>
              </a:ext>
            </a:extLst>
          </p:cNvPr>
          <p:cNvSpPr/>
          <p:nvPr/>
        </p:nvSpPr>
        <p:spPr>
          <a:xfrm>
            <a:off x="2066544" y="3643427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6.1 N</a:t>
            </a:r>
            <a:endParaRPr lang="en-US" sz="1050" dirty="0"/>
          </a:p>
        </p:txBody>
      </p:sp>
      <p:sp>
        <p:nvSpPr>
          <p:cNvPr id="36" name="Text 33">
            <a:extLst>
              <a:ext uri="{FF2B5EF4-FFF2-40B4-BE49-F238E27FC236}">
                <a16:creationId xmlns:a16="http://schemas.microsoft.com/office/drawing/2014/main" id="{60C740ED-0560-5AA4-FBEA-57F51794FB21}"/>
              </a:ext>
            </a:extLst>
          </p:cNvPr>
          <p:cNvSpPr/>
          <p:nvPr/>
        </p:nvSpPr>
        <p:spPr>
          <a:xfrm>
            <a:off x="3182112" y="3643427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weight:</a:t>
            </a:r>
            <a:endParaRPr lang="en-US" sz="1050" dirty="0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97D20FEE-DD31-04DD-6828-7F631B273019}"/>
              </a:ext>
            </a:extLst>
          </p:cNvPr>
          <p:cNvSpPr/>
          <p:nvPr/>
        </p:nvSpPr>
        <p:spPr>
          <a:xfrm>
            <a:off x="4489704" y="3643427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46.1 g</a:t>
            </a:r>
            <a:endParaRPr lang="en-US" sz="1050" dirty="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580E85A9-E364-6DD4-6207-258FCB7C6FE7}"/>
              </a:ext>
            </a:extLst>
          </p:cNvPr>
          <p:cNvSpPr/>
          <p:nvPr/>
        </p:nvSpPr>
        <p:spPr>
          <a:xfrm>
            <a:off x="786384" y="382996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Pulp recovery:</a:t>
            </a:r>
            <a:endParaRPr lang="en-US" sz="1050" dirty="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9B60E75F-CD8E-C915-7410-B018CD8E2874}"/>
              </a:ext>
            </a:extLst>
          </p:cNvPr>
          <p:cNvSpPr/>
          <p:nvPr/>
        </p:nvSpPr>
        <p:spPr>
          <a:xfrm>
            <a:off x="2066544" y="382996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44.1%</a:t>
            </a:r>
            <a:endParaRPr lang="en-US" sz="1050" dirty="0"/>
          </a:p>
        </p:txBody>
      </p:sp>
      <p:sp>
        <p:nvSpPr>
          <p:cNvPr id="40" name="Text 37">
            <a:extLst>
              <a:ext uri="{FF2B5EF4-FFF2-40B4-BE49-F238E27FC236}">
                <a16:creationId xmlns:a16="http://schemas.microsoft.com/office/drawing/2014/main" id="{F91516E1-FE02-0549-2582-392DBCA26330}"/>
              </a:ext>
            </a:extLst>
          </p:cNvPr>
          <p:cNvSpPr/>
          <p:nvPr/>
        </p:nvSpPr>
        <p:spPr>
          <a:xfrm>
            <a:off x="3182112" y="382996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01631877-9A45-9F13-5897-D7A21204844E}"/>
              </a:ext>
            </a:extLst>
          </p:cNvPr>
          <p:cNvSpPr/>
          <p:nvPr/>
        </p:nvSpPr>
        <p:spPr>
          <a:xfrm>
            <a:off x="4489704" y="382996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2" name="Text 39">
            <a:extLst>
              <a:ext uri="{FF2B5EF4-FFF2-40B4-BE49-F238E27FC236}">
                <a16:creationId xmlns:a16="http://schemas.microsoft.com/office/drawing/2014/main" id="{FADDAB2B-8BD3-9237-D0C3-A93CDA71EEDA}"/>
              </a:ext>
            </a:extLst>
          </p:cNvPr>
          <p:cNvSpPr/>
          <p:nvPr/>
        </p:nvSpPr>
        <p:spPr>
          <a:xfrm>
            <a:off x="758951" y="4025299"/>
            <a:ext cx="4963567" cy="1923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Based on 6 replicates and 18 fruit collected in April 2026 from </a:t>
            </a:r>
            <a:r>
              <a:rPr lang="en-US" sz="1200" i="1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200" dirty="0"/>
          </a:p>
        </p:txBody>
      </p:sp>
      <p:sp>
        <p:nvSpPr>
          <p:cNvPr id="43" name="Shape 40">
            <a:extLst>
              <a:ext uri="{FF2B5EF4-FFF2-40B4-BE49-F238E27FC236}">
                <a16:creationId xmlns:a16="http://schemas.microsoft.com/office/drawing/2014/main" id="{4DAA29B2-FF53-5743-3537-E7ECCAFF5D32}"/>
              </a:ext>
            </a:extLst>
          </p:cNvPr>
          <p:cNvSpPr/>
          <p:nvPr/>
        </p:nvSpPr>
        <p:spPr>
          <a:xfrm>
            <a:off x="310896" y="4313682"/>
            <a:ext cx="5376672" cy="1280160"/>
          </a:xfrm>
          <a:prstGeom prst="roundRect">
            <a:avLst>
              <a:gd name="adj" fmla="val 5714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4" name="Shape 41">
            <a:extLst>
              <a:ext uri="{FF2B5EF4-FFF2-40B4-BE49-F238E27FC236}">
                <a16:creationId xmlns:a16="http://schemas.microsoft.com/office/drawing/2014/main" id="{69CABDB2-C86C-4308-819D-5F221A39A8D6}"/>
              </a:ext>
            </a:extLst>
          </p:cNvPr>
          <p:cNvSpPr/>
          <p:nvPr/>
        </p:nvSpPr>
        <p:spPr>
          <a:xfrm>
            <a:off x="109728" y="4405122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5" name="Text 42">
            <a:extLst>
              <a:ext uri="{FF2B5EF4-FFF2-40B4-BE49-F238E27FC236}">
                <a16:creationId xmlns:a16="http://schemas.microsoft.com/office/drawing/2014/main" id="{811639A8-3AB7-F300-6655-48570A2630BD}"/>
              </a:ext>
            </a:extLst>
          </p:cNvPr>
          <p:cNvSpPr/>
          <p:nvPr/>
        </p:nvSpPr>
        <p:spPr>
          <a:xfrm>
            <a:off x="109728" y="4459986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2100" dirty="0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9048D2DA-55C9-0B34-3E6F-80FF1CE9492D}"/>
              </a:ext>
            </a:extLst>
          </p:cNvPr>
          <p:cNvSpPr/>
          <p:nvPr/>
        </p:nvSpPr>
        <p:spPr>
          <a:xfrm>
            <a:off x="722376" y="4414266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 Strengths</a:t>
            </a:r>
            <a:endParaRPr lang="en-US" sz="1400" dirty="0"/>
          </a:p>
        </p:txBody>
      </p:sp>
      <p:sp>
        <p:nvSpPr>
          <p:cNvPr id="47" name="Text 44">
            <a:extLst>
              <a:ext uri="{FF2B5EF4-FFF2-40B4-BE49-F238E27FC236}">
                <a16:creationId xmlns:a16="http://schemas.microsoft.com/office/drawing/2014/main" id="{AD2E572C-91A2-7A69-26A6-6434579BEDFF}"/>
              </a:ext>
            </a:extLst>
          </p:cNvPr>
          <p:cNvSpPr/>
          <p:nvPr/>
        </p:nvSpPr>
        <p:spPr>
          <a:xfrm>
            <a:off x="664899" y="4748022"/>
            <a:ext cx="47365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Strong vine at most sites</a:t>
            </a:r>
            <a:endParaRPr lang="en-US" sz="1200" dirty="0"/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High Ph, tasty fruit</a:t>
            </a:r>
            <a:endParaRPr lang="en-US" sz="1200" dirty="0"/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Produces consistent </a:t>
            </a:r>
            <a:r>
              <a:rPr lang="en-US" sz="12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colour</a:t>
            </a: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at certain times in the year.</a:t>
            </a:r>
            <a:endParaRPr lang="en-US" sz="1200" dirty="0"/>
          </a:p>
        </p:txBody>
      </p:sp>
      <p:sp>
        <p:nvSpPr>
          <p:cNvPr id="48" name="Shape 45">
            <a:extLst>
              <a:ext uri="{FF2B5EF4-FFF2-40B4-BE49-F238E27FC236}">
                <a16:creationId xmlns:a16="http://schemas.microsoft.com/office/drawing/2014/main" id="{F68E6C95-B525-DB50-D256-C55A20ACB477}"/>
              </a:ext>
            </a:extLst>
          </p:cNvPr>
          <p:cNvSpPr/>
          <p:nvPr/>
        </p:nvSpPr>
        <p:spPr>
          <a:xfrm>
            <a:off x="310896" y="5648706"/>
            <a:ext cx="5376672" cy="859536"/>
          </a:xfrm>
          <a:prstGeom prst="roundRect">
            <a:avLst>
              <a:gd name="adj" fmla="val 8511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9" name="Shape 46">
            <a:extLst>
              <a:ext uri="{FF2B5EF4-FFF2-40B4-BE49-F238E27FC236}">
                <a16:creationId xmlns:a16="http://schemas.microsoft.com/office/drawing/2014/main" id="{6EBF4786-14DC-1E27-40D4-B9288291CA30}"/>
              </a:ext>
            </a:extLst>
          </p:cNvPr>
          <p:cNvSpPr/>
          <p:nvPr/>
        </p:nvSpPr>
        <p:spPr>
          <a:xfrm>
            <a:off x="109728" y="5740146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0" name="Text 47">
            <a:extLst>
              <a:ext uri="{FF2B5EF4-FFF2-40B4-BE49-F238E27FC236}">
                <a16:creationId xmlns:a16="http://schemas.microsoft.com/office/drawing/2014/main" id="{BB83D2B9-98D5-5D90-B459-99DCA1D5FBE5}"/>
              </a:ext>
            </a:extLst>
          </p:cNvPr>
          <p:cNvSpPr/>
          <p:nvPr/>
        </p:nvSpPr>
        <p:spPr>
          <a:xfrm>
            <a:off x="109728" y="579501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100" dirty="0"/>
          </a:p>
        </p:txBody>
      </p:sp>
      <p:sp>
        <p:nvSpPr>
          <p:cNvPr id="51" name="Text 48">
            <a:extLst>
              <a:ext uri="{FF2B5EF4-FFF2-40B4-BE49-F238E27FC236}">
                <a16:creationId xmlns:a16="http://schemas.microsoft.com/office/drawing/2014/main" id="{C050BEC4-5711-CA0B-7A54-DD9E326CDD30}"/>
              </a:ext>
            </a:extLst>
          </p:cNvPr>
          <p:cNvSpPr/>
          <p:nvPr/>
        </p:nvSpPr>
        <p:spPr>
          <a:xfrm>
            <a:off x="701475" y="5731002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 Commercial fit / still evaluating</a:t>
            </a:r>
            <a:endParaRPr lang="en-US" sz="1400" dirty="0"/>
          </a:p>
        </p:txBody>
      </p:sp>
      <p:sp>
        <p:nvSpPr>
          <p:cNvPr id="52" name="Text 49">
            <a:extLst>
              <a:ext uri="{FF2B5EF4-FFF2-40B4-BE49-F238E27FC236}">
                <a16:creationId xmlns:a16="http://schemas.microsoft.com/office/drawing/2014/main" id="{C432FF15-BB5A-5A38-0785-E4E54BD976E1}"/>
              </a:ext>
            </a:extLst>
          </p:cNvPr>
          <p:cNvSpPr/>
          <p:nvPr/>
        </p:nvSpPr>
        <p:spPr>
          <a:xfrm>
            <a:off x="713232" y="5945886"/>
            <a:ext cx="4736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Slow started, takes some time for fruit bearing in first season</a:t>
            </a:r>
            <a:endParaRPr lang="en-US" sz="1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Fruit </a:t>
            </a:r>
            <a:r>
              <a:rPr lang="en-US" sz="10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colour</a:t>
            </a: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can be inconsistent</a:t>
            </a:r>
            <a:endParaRPr lang="en-US" sz="1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Lower end of yielders when compared to others</a:t>
            </a:r>
          </a:p>
          <a:p>
            <a:pPr>
              <a:lnSpc>
                <a:spcPct val="80000"/>
              </a:lnSpc>
            </a:pPr>
            <a:endParaRPr lang="en-US" sz="1000" dirty="0"/>
          </a:p>
        </p:txBody>
      </p:sp>
      <p:sp>
        <p:nvSpPr>
          <p:cNvPr id="69" name="Text 64">
            <a:extLst>
              <a:ext uri="{FF2B5EF4-FFF2-40B4-BE49-F238E27FC236}">
                <a16:creationId xmlns:a16="http://schemas.microsoft.com/office/drawing/2014/main" id="{A5732A90-EFB0-7C6B-2D8E-3FD3E947EB8B}"/>
              </a:ext>
            </a:extLst>
          </p:cNvPr>
          <p:cNvSpPr/>
          <p:nvPr/>
        </p:nvSpPr>
        <p:spPr>
          <a:xfrm>
            <a:off x="8703478" y="6482940"/>
            <a:ext cx="1706564" cy="17248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Vine habit and crop load</a:t>
            </a:r>
            <a:endParaRPr lang="en-US" sz="1100" dirty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8D390D67-C2A6-6050-A5B0-13E02DE96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0" t="9266" r="25342" b="20659"/>
          <a:stretch>
            <a:fillRect/>
          </a:stretch>
        </p:blipFill>
        <p:spPr>
          <a:xfrm>
            <a:off x="5859762" y="831330"/>
            <a:ext cx="2828579" cy="2998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1C499BC7-3624-6F59-3466-BC1F693A6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3" t="7167" r="10829" b="2953"/>
          <a:stretch>
            <a:fillRect/>
          </a:stretch>
        </p:blipFill>
        <p:spPr>
          <a:xfrm>
            <a:off x="8741901" y="812150"/>
            <a:ext cx="3357620" cy="30178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682A90A-197C-08DA-4B32-9027EA9A80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9"/>
          <a:stretch>
            <a:fillRect/>
          </a:stretch>
        </p:blipFill>
        <p:spPr>
          <a:xfrm>
            <a:off x="5867835" y="3861516"/>
            <a:ext cx="2597899" cy="2879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4C61FCB-F55B-7127-EE4F-E401F5ADF3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20"/>
          <a:stretch>
            <a:fillRect/>
          </a:stretch>
        </p:blipFill>
        <p:spPr>
          <a:xfrm>
            <a:off x="8526812" y="3871008"/>
            <a:ext cx="3610945" cy="2881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4" name="Picture 53" descr="Innovation&#10;&#10;AI-generated content may be incorrect.">
            <a:extLst>
              <a:ext uri="{FF2B5EF4-FFF2-40B4-BE49-F238E27FC236}">
                <a16:creationId xmlns:a16="http://schemas.microsoft.com/office/drawing/2014/main" id="{84C82BB0-37D7-9E2F-4E9B-B0E15A8E94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85" y="121973"/>
            <a:ext cx="2000077" cy="60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70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6BCB2321-7FE0-5902-DCC3-477E38A04D4B}"/>
              </a:ext>
            </a:extLst>
          </p:cNvPr>
          <p:cNvSpPr/>
          <p:nvPr/>
        </p:nvSpPr>
        <p:spPr>
          <a:xfrm>
            <a:off x="278891" y="799778"/>
            <a:ext cx="6161237" cy="3806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Fact Sheet: Advanced Selection</a:t>
            </a:r>
            <a:endParaRPr lang="en-US" sz="26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837D4FC-9C48-CE04-727C-A01AC0D2BD34}"/>
              </a:ext>
            </a:extLst>
          </p:cNvPr>
          <p:cNvSpPr/>
          <p:nvPr/>
        </p:nvSpPr>
        <p:spPr>
          <a:xfrm>
            <a:off x="278832" y="1167712"/>
            <a:ext cx="2636520" cy="490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UQP3</a:t>
            </a:r>
            <a:endParaRPr lang="en-US" sz="4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EF01D07C-B2AA-4ED3-AED0-3154404CB7C8}"/>
              </a:ext>
            </a:extLst>
          </p:cNvPr>
          <p:cNvSpPr/>
          <p:nvPr/>
        </p:nvSpPr>
        <p:spPr>
          <a:xfrm>
            <a:off x="278832" y="1733768"/>
            <a:ext cx="5376672" cy="850392"/>
          </a:xfrm>
          <a:prstGeom prst="roundRect">
            <a:avLst>
              <a:gd name="adj" fmla="val 8602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AA681A64-04EB-23E5-01F0-962700542F73}"/>
              </a:ext>
            </a:extLst>
          </p:cNvPr>
          <p:cNvSpPr/>
          <p:nvPr/>
        </p:nvSpPr>
        <p:spPr>
          <a:xfrm>
            <a:off x="59437" y="1804746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B8E24D74-D019-F408-C128-3363E88A458E}"/>
              </a:ext>
            </a:extLst>
          </p:cNvPr>
          <p:cNvSpPr/>
          <p:nvPr/>
        </p:nvSpPr>
        <p:spPr>
          <a:xfrm>
            <a:off x="59437" y="1868101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▣</a:t>
            </a:r>
            <a:endParaRPr lang="en-US" sz="21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BD3DEC33-78F1-D320-30E8-792BCFB10227}"/>
              </a:ext>
            </a:extLst>
          </p:cNvPr>
          <p:cNvSpPr/>
          <p:nvPr/>
        </p:nvSpPr>
        <p:spPr>
          <a:xfrm>
            <a:off x="635448" y="1780794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 Selection snapshot</a:t>
            </a:r>
            <a:endParaRPr lang="en-US" sz="1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CAAC0430-69B5-44B1-DFFA-F04DB5155D59}"/>
              </a:ext>
            </a:extLst>
          </p:cNvPr>
          <p:cNvSpPr/>
          <p:nvPr/>
        </p:nvSpPr>
        <p:spPr>
          <a:xfrm>
            <a:off x="630936" y="1962759"/>
            <a:ext cx="47365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Dark purple rind with attractive appearance</a:t>
            </a: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Yellow pulp and small to medium-sized, heavy round fruit</a:t>
            </a:r>
            <a:endParaRPr lang="en-US" sz="1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Promising soluble solids in preliminary Woombye testing</a:t>
            </a:r>
            <a:endParaRPr lang="en-US" sz="1400" dirty="0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338F4418-52E0-BED9-3F19-3EC15401884F}"/>
              </a:ext>
            </a:extLst>
          </p:cNvPr>
          <p:cNvSpPr/>
          <p:nvPr/>
        </p:nvSpPr>
        <p:spPr>
          <a:xfrm>
            <a:off x="284769" y="2658618"/>
            <a:ext cx="5376672" cy="1591056"/>
          </a:xfrm>
          <a:prstGeom prst="roundRect">
            <a:avLst>
              <a:gd name="adj" fmla="val 4598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621EC5B8-D7EA-C7E9-C01F-07927F435448}"/>
              </a:ext>
            </a:extLst>
          </p:cNvPr>
          <p:cNvSpPr/>
          <p:nvPr/>
        </p:nvSpPr>
        <p:spPr>
          <a:xfrm>
            <a:off x="109728" y="2719581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25757039-5520-488D-F0F9-A68E5FCD7394}"/>
              </a:ext>
            </a:extLst>
          </p:cNvPr>
          <p:cNvSpPr/>
          <p:nvPr/>
        </p:nvSpPr>
        <p:spPr>
          <a:xfrm>
            <a:off x="109728" y="2792733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▥</a:t>
            </a:r>
            <a:endParaRPr lang="en-US" sz="22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B86D9E3E-00EE-758F-B33B-2631D5758645}"/>
              </a:ext>
            </a:extLst>
          </p:cNvPr>
          <p:cNvSpPr/>
          <p:nvPr/>
        </p:nvSpPr>
        <p:spPr>
          <a:xfrm>
            <a:off x="672084" y="273177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 Preliminary fruit quality (SIMPLE GENOTYPE MEANS)</a:t>
            </a:r>
            <a:endParaRPr lang="en-US" sz="1400" dirty="0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A3F67D70-E50E-4927-C8E5-C97544287BEC}"/>
              </a:ext>
            </a:extLst>
          </p:cNvPr>
          <p:cNvSpPr/>
          <p:nvPr/>
        </p:nvSpPr>
        <p:spPr>
          <a:xfrm>
            <a:off x="740664" y="3060954"/>
            <a:ext cx="4754880" cy="932688"/>
          </a:xfrm>
          <a:prstGeom prst="rect">
            <a:avLst/>
          </a:prstGeom>
          <a:solidFill>
            <a:srgbClr val="EEEAF4"/>
          </a:solidFill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989E32CC-0AF4-76E0-BADD-158E68B5A7F3}"/>
              </a:ext>
            </a:extLst>
          </p:cNvPr>
          <p:cNvSpPr/>
          <p:nvPr/>
        </p:nvSpPr>
        <p:spPr>
          <a:xfrm>
            <a:off x="202082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D36D2A95-DEE2-135D-78A0-74913D74531F}"/>
              </a:ext>
            </a:extLst>
          </p:cNvPr>
          <p:cNvSpPr/>
          <p:nvPr/>
        </p:nvSpPr>
        <p:spPr>
          <a:xfrm>
            <a:off x="3136392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496F78FE-A414-7878-00FC-68E51E0E91D4}"/>
              </a:ext>
            </a:extLst>
          </p:cNvPr>
          <p:cNvSpPr/>
          <p:nvPr/>
        </p:nvSpPr>
        <p:spPr>
          <a:xfrm>
            <a:off x="444398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789EA215-817D-3CBE-AC56-96A05B5E8110}"/>
              </a:ext>
            </a:extLst>
          </p:cNvPr>
          <p:cNvSpPr/>
          <p:nvPr/>
        </p:nvSpPr>
        <p:spPr>
          <a:xfrm>
            <a:off x="740664" y="3247492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59C5565D-F9D1-21C1-0C40-2102317E0C4A}"/>
              </a:ext>
            </a:extLst>
          </p:cNvPr>
          <p:cNvSpPr/>
          <p:nvPr/>
        </p:nvSpPr>
        <p:spPr>
          <a:xfrm>
            <a:off x="740664" y="3434029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62FDFE92-C6D7-36AF-3596-C7625FAE9385}"/>
              </a:ext>
            </a:extLst>
          </p:cNvPr>
          <p:cNvSpPr/>
          <p:nvPr/>
        </p:nvSpPr>
        <p:spPr>
          <a:xfrm>
            <a:off x="740664" y="3620567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789EB903-CD09-06AB-1338-B564848F9147}"/>
              </a:ext>
            </a:extLst>
          </p:cNvPr>
          <p:cNvSpPr/>
          <p:nvPr/>
        </p:nvSpPr>
        <p:spPr>
          <a:xfrm>
            <a:off x="740664" y="3807104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269450A9-2E34-59F9-6A3D-6B14B5DE4ACF}"/>
              </a:ext>
            </a:extLst>
          </p:cNvPr>
          <p:cNvSpPr/>
          <p:nvPr/>
        </p:nvSpPr>
        <p:spPr>
          <a:xfrm>
            <a:off x="786384" y="308381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Length:</a:t>
            </a:r>
            <a:endParaRPr lang="en-US" sz="105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25423FB7-F25C-0A56-E3DE-18FFFEE34CEC}"/>
              </a:ext>
            </a:extLst>
          </p:cNvPr>
          <p:cNvSpPr/>
          <p:nvPr/>
        </p:nvSpPr>
        <p:spPr>
          <a:xfrm>
            <a:off x="2066544" y="308381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71.0 mm</a:t>
            </a:r>
            <a:endParaRPr lang="en-US" sz="105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88CA6B89-580E-02EC-D50C-78AE4421A51F}"/>
              </a:ext>
            </a:extLst>
          </p:cNvPr>
          <p:cNvSpPr/>
          <p:nvPr/>
        </p:nvSpPr>
        <p:spPr>
          <a:xfrm>
            <a:off x="3182112" y="308381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Brix:</a:t>
            </a:r>
            <a:endParaRPr lang="en-US" sz="105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BE277B8E-8784-105A-AEB5-C69CBEE3EA04}"/>
              </a:ext>
            </a:extLst>
          </p:cNvPr>
          <p:cNvSpPr/>
          <p:nvPr/>
        </p:nvSpPr>
        <p:spPr>
          <a:xfrm>
            <a:off x="4489704" y="308381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17.63 °Brix</a:t>
            </a:r>
            <a:endParaRPr lang="en-US" sz="1050" dirty="0"/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51BCB260-C3D6-431E-0078-BD16A0B2CCA9}"/>
              </a:ext>
            </a:extLst>
          </p:cNvPr>
          <p:cNvSpPr/>
          <p:nvPr/>
        </p:nvSpPr>
        <p:spPr>
          <a:xfrm>
            <a:off x="786384" y="3270352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Diameter:</a:t>
            </a:r>
            <a:endParaRPr lang="en-US" sz="1050" dirty="0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DBC71C19-7983-15D9-DC15-0AAFADB08E7F}"/>
              </a:ext>
            </a:extLst>
          </p:cNvPr>
          <p:cNvSpPr/>
          <p:nvPr/>
        </p:nvSpPr>
        <p:spPr>
          <a:xfrm>
            <a:off x="2066544" y="3270352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68.9 mm</a:t>
            </a:r>
            <a:endParaRPr lang="en-US" sz="1050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1B686D03-BBA8-143C-D9FE-CFA3E4DFCA17}"/>
              </a:ext>
            </a:extLst>
          </p:cNvPr>
          <p:cNvSpPr/>
          <p:nvPr/>
        </p:nvSpPr>
        <p:spPr>
          <a:xfrm>
            <a:off x="3182112" y="3270352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pH:</a:t>
            </a:r>
            <a:endParaRPr lang="en-US" sz="1050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BB0FEB3A-9F22-C737-1874-E4360AC2BE5B}"/>
              </a:ext>
            </a:extLst>
          </p:cNvPr>
          <p:cNvSpPr/>
          <p:nvPr/>
        </p:nvSpPr>
        <p:spPr>
          <a:xfrm>
            <a:off x="4489704" y="3270352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3.56</a:t>
            </a:r>
            <a:endParaRPr lang="en-US" sz="1050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954BD4C4-F767-3B37-B7E0-61755A6D5747}"/>
              </a:ext>
            </a:extLst>
          </p:cNvPr>
          <p:cNvSpPr/>
          <p:nvPr/>
        </p:nvSpPr>
        <p:spPr>
          <a:xfrm>
            <a:off x="786384" y="3456889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Fruit weight:</a:t>
            </a:r>
            <a:endParaRPr lang="en-US" sz="1050" dirty="0"/>
          </a:p>
        </p:txBody>
      </p:sp>
      <p:sp>
        <p:nvSpPr>
          <p:cNvPr id="31" name="Text 28">
            <a:extLst>
              <a:ext uri="{FF2B5EF4-FFF2-40B4-BE49-F238E27FC236}">
                <a16:creationId xmlns:a16="http://schemas.microsoft.com/office/drawing/2014/main" id="{0854E6EC-8003-3ACB-3D1B-1EC3EA4D8E85}"/>
              </a:ext>
            </a:extLst>
          </p:cNvPr>
          <p:cNvSpPr/>
          <p:nvPr/>
        </p:nvSpPr>
        <p:spPr>
          <a:xfrm>
            <a:off x="2066544" y="3456889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114.6 g</a:t>
            </a:r>
            <a:endParaRPr lang="en-US" sz="1050" dirty="0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18F0AA08-E7D7-2CB4-95DD-3949D2F1E598}"/>
              </a:ext>
            </a:extLst>
          </p:cNvPr>
          <p:cNvSpPr/>
          <p:nvPr/>
        </p:nvSpPr>
        <p:spPr>
          <a:xfrm>
            <a:off x="3182112" y="3456889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thickness:</a:t>
            </a:r>
            <a:endParaRPr lang="en-US" sz="1050" dirty="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D03D3EA2-B313-159B-8140-028564E740D3}"/>
              </a:ext>
            </a:extLst>
          </p:cNvPr>
          <p:cNvSpPr/>
          <p:nvPr/>
        </p:nvSpPr>
        <p:spPr>
          <a:xfrm>
            <a:off x="4489704" y="3456889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6.20 mm</a:t>
            </a:r>
            <a:endParaRPr lang="en-US" sz="1050" dirty="0"/>
          </a:p>
        </p:txBody>
      </p:sp>
      <p:sp>
        <p:nvSpPr>
          <p:cNvPr id="34" name="Text 31">
            <a:extLst>
              <a:ext uri="{FF2B5EF4-FFF2-40B4-BE49-F238E27FC236}">
                <a16:creationId xmlns:a16="http://schemas.microsoft.com/office/drawing/2014/main" id="{5C8B1D0A-1F9B-796B-3556-D60554234937}"/>
              </a:ext>
            </a:extLst>
          </p:cNvPr>
          <p:cNvSpPr/>
          <p:nvPr/>
        </p:nvSpPr>
        <p:spPr>
          <a:xfrm>
            <a:off x="786384" y="3643427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Firmness:</a:t>
            </a:r>
            <a:endParaRPr lang="en-US" sz="1050" dirty="0"/>
          </a:p>
        </p:txBody>
      </p:sp>
      <p:sp>
        <p:nvSpPr>
          <p:cNvPr id="35" name="Text 32">
            <a:extLst>
              <a:ext uri="{FF2B5EF4-FFF2-40B4-BE49-F238E27FC236}">
                <a16:creationId xmlns:a16="http://schemas.microsoft.com/office/drawing/2014/main" id="{85483C59-720B-C4A5-32B0-CFBA9FB5E37F}"/>
              </a:ext>
            </a:extLst>
          </p:cNvPr>
          <p:cNvSpPr/>
          <p:nvPr/>
        </p:nvSpPr>
        <p:spPr>
          <a:xfrm>
            <a:off x="2066544" y="3643427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6.20</a:t>
            </a:r>
            <a:endParaRPr lang="en-US" sz="1050" dirty="0"/>
          </a:p>
        </p:txBody>
      </p:sp>
      <p:sp>
        <p:nvSpPr>
          <p:cNvPr id="36" name="Text 33">
            <a:extLst>
              <a:ext uri="{FF2B5EF4-FFF2-40B4-BE49-F238E27FC236}">
                <a16:creationId xmlns:a16="http://schemas.microsoft.com/office/drawing/2014/main" id="{BFCF3BC4-1C47-A187-A9E2-FD5858BC9F35}"/>
              </a:ext>
            </a:extLst>
          </p:cNvPr>
          <p:cNvSpPr/>
          <p:nvPr/>
        </p:nvSpPr>
        <p:spPr>
          <a:xfrm>
            <a:off x="3182112" y="3643427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weight:</a:t>
            </a:r>
            <a:endParaRPr lang="en-US" sz="1050" dirty="0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D35EF6D6-2805-71D9-5986-EA5DDFA3179C}"/>
              </a:ext>
            </a:extLst>
          </p:cNvPr>
          <p:cNvSpPr/>
          <p:nvPr/>
        </p:nvSpPr>
        <p:spPr>
          <a:xfrm>
            <a:off x="4489704" y="3643427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61.0 g</a:t>
            </a:r>
            <a:endParaRPr lang="en-US" sz="1050" dirty="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3B3E850F-636E-4E3D-C871-CDC2E6592C8C}"/>
              </a:ext>
            </a:extLst>
          </p:cNvPr>
          <p:cNvSpPr/>
          <p:nvPr/>
        </p:nvSpPr>
        <p:spPr>
          <a:xfrm>
            <a:off x="786384" y="382996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Pulp recovery:</a:t>
            </a:r>
            <a:endParaRPr lang="en-US" sz="1050" dirty="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A3F28CDE-140B-FBE4-84E5-DCD97F2BEF88}"/>
              </a:ext>
            </a:extLst>
          </p:cNvPr>
          <p:cNvSpPr/>
          <p:nvPr/>
        </p:nvSpPr>
        <p:spPr>
          <a:xfrm>
            <a:off x="2066544" y="382996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48.4%</a:t>
            </a:r>
            <a:endParaRPr lang="en-US" sz="1050" dirty="0"/>
          </a:p>
        </p:txBody>
      </p:sp>
      <p:sp>
        <p:nvSpPr>
          <p:cNvPr id="40" name="Text 37">
            <a:extLst>
              <a:ext uri="{FF2B5EF4-FFF2-40B4-BE49-F238E27FC236}">
                <a16:creationId xmlns:a16="http://schemas.microsoft.com/office/drawing/2014/main" id="{3180FD15-764B-72E1-0201-1879A9904793}"/>
              </a:ext>
            </a:extLst>
          </p:cNvPr>
          <p:cNvSpPr/>
          <p:nvPr/>
        </p:nvSpPr>
        <p:spPr>
          <a:xfrm>
            <a:off x="3182112" y="382996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57ABACD1-E0FB-5131-D15D-CDA222B88AE4}"/>
              </a:ext>
            </a:extLst>
          </p:cNvPr>
          <p:cNvSpPr/>
          <p:nvPr/>
        </p:nvSpPr>
        <p:spPr>
          <a:xfrm>
            <a:off x="4489704" y="382996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2" name="Text 39">
            <a:extLst>
              <a:ext uri="{FF2B5EF4-FFF2-40B4-BE49-F238E27FC236}">
                <a16:creationId xmlns:a16="http://schemas.microsoft.com/office/drawing/2014/main" id="{F8E8BFAD-8411-B269-5173-227B73B6DE07}"/>
              </a:ext>
            </a:extLst>
          </p:cNvPr>
          <p:cNvSpPr/>
          <p:nvPr/>
        </p:nvSpPr>
        <p:spPr>
          <a:xfrm>
            <a:off x="758951" y="4025299"/>
            <a:ext cx="4754879" cy="2243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Based on 9 replicates and 10 fruit collected in April 2026 from </a:t>
            </a:r>
            <a:r>
              <a:rPr lang="en-US" sz="1200" i="1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200" dirty="0"/>
          </a:p>
        </p:txBody>
      </p:sp>
      <p:sp>
        <p:nvSpPr>
          <p:cNvPr id="43" name="Shape 40">
            <a:extLst>
              <a:ext uri="{FF2B5EF4-FFF2-40B4-BE49-F238E27FC236}">
                <a16:creationId xmlns:a16="http://schemas.microsoft.com/office/drawing/2014/main" id="{E3BDBFF3-3AAF-FAB4-9927-E37FD9F524FA}"/>
              </a:ext>
            </a:extLst>
          </p:cNvPr>
          <p:cNvSpPr/>
          <p:nvPr/>
        </p:nvSpPr>
        <p:spPr>
          <a:xfrm>
            <a:off x="310896" y="4313682"/>
            <a:ext cx="5376672" cy="1280160"/>
          </a:xfrm>
          <a:prstGeom prst="roundRect">
            <a:avLst>
              <a:gd name="adj" fmla="val 5714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4" name="Shape 41">
            <a:extLst>
              <a:ext uri="{FF2B5EF4-FFF2-40B4-BE49-F238E27FC236}">
                <a16:creationId xmlns:a16="http://schemas.microsoft.com/office/drawing/2014/main" id="{C0E0E622-282E-DCF6-F478-8C6BECD53517}"/>
              </a:ext>
            </a:extLst>
          </p:cNvPr>
          <p:cNvSpPr/>
          <p:nvPr/>
        </p:nvSpPr>
        <p:spPr>
          <a:xfrm>
            <a:off x="109728" y="4405122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5" name="Text 42">
            <a:extLst>
              <a:ext uri="{FF2B5EF4-FFF2-40B4-BE49-F238E27FC236}">
                <a16:creationId xmlns:a16="http://schemas.microsoft.com/office/drawing/2014/main" id="{107D81FE-1F8E-58FE-7D16-E63EC753DF31}"/>
              </a:ext>
            </a:extLst>
          </p:cNvPr>
          <p:cNvSpPr/>
          <p:nvPr/>
        </p:nvSpPr>
        <p:spPr>
          <a:xfrm>
            <a:off x="109728" y="4459986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2100" dirty="0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BEEE420E-234E-F493-3693-228A2D852358}"/>
              </a:ext>
            </a:extLst>
          </p:cNvPr>
          <p:cNvSpPr/>
          <p:nvPr/>
        </p:nvSpPr>
        <p:spPr>
          <a:xfrm>
            <a:off x="722376" y="4414266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 Strengths</a:t>
            </a:r>
            <a:endParaRPr lang="en-US" sz="1400" dirty="0"/>
          </a:p>
        </p:txBody>
      </p:sp>
      <p:sp>
        <p:nvSpPr>
          <p:cNvPr id="47" name="Text 44">
            <a:extLst>
              <a:ext uri="{FF2B5EF4-FFF2-40B4-BE49-F238E27FC236}">
                <a16:creationId xmlns:a16="http://schemas.microsoft.com/office/drawing/2014/main" id="{F25EB1EF-DDB1-2C4D-ADA7-DBA402D679DE}"/>
              </a:ext>
            </a:extLst>
          </p:cNvPr>
          <p:cNvSpPr/>
          <p:nvPr/>
        </p:nvSpPr>
        <p:spPr>
          <a:xfrm>
            <a:off x="722376" y="4599976"/>
            <a:ext cx="47365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Top 3 for yield at the Woombye trial site</a:t>
            </a:r>
            <a:endParaRPr lang="en-US" sz="1200" dirty="0"/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Very sweet fruit / high soluble solids</a:t>
            </a:r>
            <a:endParaRPr lang="en-US" sz="1200" dirty="0"/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High yield and strong pulp yield</a:t>
            </a:r>
            <a:endParaRPr lang="en-US" sz="1200" dirty="0"/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Relatively high pulp recovery (highest in </a:t>
            </a:r>
            <a:r>
              <a:rPr lang="en-US" sz="12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trial)</a:t>
            </a:r>
            <a:endParaRPr lang="en-US" sz="1200" dirty="0"/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Attractive dark purple rind with yellow pulp</a:t>
            </a:r>
            <a:endParaRPr lang="en-US" sz="1200" dirty="0"/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Progressive dropper – fruit drops consistently throughout the season</a:t>
            </a:r>
            <a:endParaRPr lang="en-US" sz="1200" dirty="0"/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Seems to maintain sweetness into winter</a:t>
            </a:r>
            <a:endParaRPr lang="en-US" sz="1200" dirty="0"/>
          </a:p>
        </p:txBody>
      </p:sp>
      <p:sp>
        <p:nvSpPr>
          <p:cNvPr id="48" name="Shape 45">
            <a:extLst>
              <a:ext uri="{FF2B5EF4-FFF2-40B4-BE49-F238E27FC236}">
                <a16:creationId xmlns:a16="http://schemas.microsoft.com/office/drawing/2014/main" id="{E3A440F0-E502-AA5C-C661-F3CA63C74719}"/>
              </a:ext>
            </a:extLst>
          </p:cNvPr>
          <p:cNvSpPr/>
          <p:nvPr/>
        </p:nvSpPr>
        <p:spPr>
          <a:xfrm>
            <a:off x="310896" y="5648706"/>
            <a:ext cx="5376672" cy="859536"/>
          </a:xfrm>
          <a:prstGeom prst="roundRect">
            <a:avLst>
              <a:gd name="adj" fmla="val 8511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9" name="Shape 46">
            <a:extLst>
              <a:ext uri="{FF2B5EF4-FFF2-40B4-BE49-F238E27FC236}">
                <a16:creationId xmlns:a16="http://schemas.microsoft.com/office/drawing/2014/main" id="{4863E2B3-CC73-F39A-0CC9-C563B36BDE26}"/>
              </a:ext>
            </a:extLst>
          </p:cNvPr>
          <p:cNvSpPr/>
          <p:nvPr/>
        </p:nvSpPr>
        <p:spPr>
          <a:xfrm>
            <a:off x="109728" y="5740146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0" name="Text 47">
            <a:extLst>
              <a:ext uri="{FF2B5EF4-FFF2-40B4-BE49-F238E27FC236}">
                <a16:creationId xmlns:a16="http://schemas.microsoft.com/office/drawing/2014/main" id="{3D2548C6-D438-CE5B-72F1-998FC5613DE6}"/>
              </a:ext>
            </a:extLst>
          </p:cNvPr>
          <p:cNvSpPr/>
          <p:nvPr/>
        </p:nvSpPr>
        <p:spPr>
          <a:xfrm>
            <a:off x="109728" y="579501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100" dirty="0"/>
          </a:p>
        </p:txBody>
      </p:sp>
      <p:sp>
        <p:nvSpPr>
          <p:cNvPr id="51" name="Text 48">
            <a:extLst>
              <a:ext uri="{FF2B5EF4-FFF2-40B4-BE49-F238E27FC236}">
                <a16:creationId xmlns:a16="http://schemas.microsoft.com/office/drawing/2014/main" id="{B2B699C4-EDB6-0862-356C-2EBF0B379CB7}"/>
              </a:ext>
            </a:extLst>
          </p:cNvPr>
          <p:cNvSpPr/>
          <p:nvPr/>
        </p:nvSpPr>
        <p:spPr>
          <a:xfrm>
            <a:off x="701475" y="5731002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 Commercial fit / still evaluating</a:t>
            </a:r>
            <a:endParaRPr lang="en-US" sz="1400" dirty="0"/>
          </a:p>
        </p:txBody>
      </p:sp>
      <p:sp>
        <p:nvSpPr>
          <p:cNvPr id="52" name="Text 49">
            <a:extLst>
              <a:ext uri="{FF2B5EF4-FFF2-40B4-BE49-F238E27FC236}">
                <a16:creationId xmlns:a16="http://schemas.microsoft.com/office/drawing/2014/main" id="{204727BB-E4EA-ECE3-8A94-5CB09D69792D}"/>
              </a:ext>
            </a:extLst>
          </p:cNvPr>
          <p:cNvSpPr/>
          <p:nvPr/>
        </p:nvSpPr>
        <p:spPr>
          <a:xfrm>
            <a:off x="713232" y="5945886"/>
            <a:ext cx="4736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Some defoliation going into winter; needs evaluation in the second season</a:t>
            </a:r>
            <a:endParaRPr lang="en-US" sz="1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Fruit colour can become less striking into winter</a:t>
            </a:r>
            <a:endParaRPr lang="en-US" sz="1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Fruit firmness appears softer than many accessions (softer), (same as UQP1)</a:t>
            </a:r>
            <a:endParaRPr lang="en-US" sz="1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 so handling/postharvest suitability should continue to be assessed</a:t>
            </a:r>
            <a:endParaRPr lang="en-US" sz="1000" dirty="0"/>
          </a:p>
        </p:txBody>
      </p:sp>
      <p:sp>
        <p:nvSpPr>
          <p:cNvPr id="69" name="Text 64">
            <a:extLst>
              <a:ext uri="{FF2B5EF4-FFF2-40B4-BE49-F238E27FC236}">
                <a16:creationId xmlns:a16="http://schemas.microsoft.com/office/drawing/2014/main" id="{859DCA1E-C324-878D-549B-848FB0DDA65F}"/>
              </a:ext>
            </a:extLst>
          </p:cNvPr>
          <p:cNvSpPr/>
          <p:nvPr/>
        </p:nvSpPr>
        <p:spPr>
          <a:xfrm>
            <a:off x="8703478" y="6482940"/>
            <a:ext cx="1706564" cy="17248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Vine habit and crop load</a:t>
            </a:r>
            <a:endParaRPr lang="en-US" sz="1100" dirty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E997C573-7F58-C301-4447-ACF0A6B59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5" t="2147" b="7167"/>
          <a:stretch>
            <a:fillRect/>
          </a:stretch>
        </p:blipFill>
        <p:spPr>
          <a:xfrm>
            <a:off x="5823423" y="973514"/>
            <a:ext cx="3870767" cy="2738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749F465-A968-1FC2-9F5D-E79E84F0EF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8" r="8903" b="22261"/>
          <a:stretch>
            <a:fillRect/>
          </a:stretch>
        </p:blipFill>
        <p:spPr>
          <a:xfrm>
            <a:off x="9345168" y="3829964"/>
            <a:ext cx="2737104" cy="2841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7FC9EBC-A1C4-6E4E-2BEE-90163DE7EF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3384" b="3074"/>
          <a:stretch>
            <a:fillRect/>
          </a:stretch>
        </p:blipFill>
        <p:spPr>
          <a:xfrm>
            <a:off x="5859999" y="3807103"/>
            <a:ext cx="3393730" cy="28483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9BFB533-EABE-5E9F-358D-2C0B2D5D30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2" r="18134"/>
          <a:stretch>
            <a:fillRect/>
          </a:stretch>
        </p:blipFill>
        <p:spPr>
          <a:xfrm>
            <a:off x="9820390" y="973514"/>
            <a:ext cx="2183337" cy="27951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4" name="Picture 53" descr="Innovation&#10;&#10;AI-generated content may be incorrect.">
            <a:extLst>
              <a:ext uri="{FF2B5EF4-FFF2-40B4-BE49-F238E27FC236}">
                <a16:creationId xmlns:a16="http://schemas.microsoft.com/office/drawing/2014/main" id="{A355FFD8-FE21-FF8A-77D9-C26D8E1299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85" y="121973"/>
            <a:ext cx="2000077" cy="60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4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A4259-57A0-BE73-DF00-B14424BB0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40">
            <a:extLst>
              <a:ext uri="{FF2B5EF4-FFF2-40B4-BE49-F238E27FC236}">
                <a16:creationId xmlns:a16="http://schemas.microsoft.com/office/drawing/2014/main" id="{06611F88-8799-A227-316B-7DBE985185C3}"/>
              </a:ext>
            </a:extLst>
          </p:cNvPr>
          <p:cNvSpPr/>
          <p:nvPr/>
        </p:nvSpPr>
        <p:spPr>
          <a:xfrm>
            <a:off x="310896" y="4313682"/>
            <a:ext cx="5376672" cy="1280160"/>
          </a:xfrm>
          <a:prstGeom prst="roundRect">
            <a:avLst>
              <a:gd name="adj" fmla="val 5714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CADC1003-9E56-5334-16AF-7A4C6EE9EC83}"/>
              </a:ext>
            </a:extLst>
          </p:cNvPr>
          <p:cNvSpPr/>
          <p:nvPr/>
        </p:nvSpPr>
        <p:spPr>
          <a:xfrm>
            <a:off x="278892" y="799778"/>
            <a:ext cx="5715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5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Advanced Selection Fact Sheet</a:t>
            </a:r>
            <a:endParaRPr lang="en-US" sz="265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499CA799-0B11-9797-D1F4-A2AF5E2EDC13}"/>
              </a:ext>
            </a:extLst>
          </p:cNvPr>
          <p:cNvSpPr/>
          <p:nvPr/>
        </p:nvSpPr>
        <p:spPr>
          <a:xfrm>
            <a:off x="278832" y="1167712"/>
            <a:ext cx="2636520" cy="490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UQP4</a:t>
            </a:r>
            <a:endParaRPr lang="en-US" sz="4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2B57D241-756B-4E11-917C-911389EB4F2A}"/>
              </a:ext>
            </a:extLst>
          </p:cNvPr>
          <p:cNvSpPr/>
          <p:nvPr/>
        </p:nvSpPr>
        <p:spPr>
          <a:xfrm>
            <a:off x="278832" y="1733768"/>
            <a:ext cx="5376672" cy="850392"/>
          </a:xfrm>
          <a:prstGeom prst="roundRect">
            <a:avLst>
              <a:gd name="adj" fmla="val 8602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249941B1-5997-123C-3957-6932E0F649DE}"/>
              </a:ext>
            </a:extLst>
          </p:cNvPr>
          <p:cNvSpPr/>
          <p:nvPr/>
        </p:nvSpPr>
        <p:spPr>
          <a:xfrm>
            <a:off x="59437" y="1804746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7568DF1D-9FA2-F85D-92F2-316E77257220}"/>
              </a:ext>
            </a:extLst>
          </p:cNvPr>
          <p:cNvSpPr/>
          <p:nvPr/>
        </p:nvSpPr>
        <p:spPr>
          <a:xfrm>
            <a:off x="59437" y="1868101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▣</a:t>
            </a:r>
            <a:endParaRPr lang="en-US" sz="21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6310D696-E037-605E-1820-68D591BE618F}"/>
              </a:ext>
            </a:extLst>
          </p:cNvPr>
          <p:cNvSpPr/>
          <p:nvPr/>
        </p:nvSpPr>
        <p:spPr>
          <a:xfrm>
            <a:off x="635448" y="1780794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 Selection snapshot</a:t>
            </a:r>
            <a:endParaRPr lang="en-US" sz="1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D22E0CCA-5FED-4DD9-AD3A-3763B251D431}"/>
              </a:ext>
            </a:extLst>
          </p:cNvPr>
          <p:cNvSpPr/>
          <p:nvPr/>
        </p:nvSpPr>
        <p:spPr>
          <a:xfrm>
            <a:off x="630936" y="1962759"/>
            <a:ext cx="47365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Purple shell with attractive appearance</a:t>
            </a: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Tasty fruit, with high sugar (Brix), high pH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Large Fruit</a:t>
            </a:r>
            <a:endParaRPr lang="en-US" sz="1400" dirty="0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B01F66CF-2007-F595-CD9A-D971A44AB716}"/>
              </a:ext>
            </a:extLst>
          </p:cNvPr>
          <p:cNvSpPr/>
          <p:nvPr/>
        </p:nvSpPr>
        <p:spPr>
          <a:xfrm>
            <a:off x="284769" y="2658618"/>
            <a:ext cx="5376672" cy="1591056"/>
          </a:xfrm>
          <a:prstGeom prst="roundRect">
            <a:avLst>
              <a:gd name="adj" fmla="val 4598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09524FAB-ABC2-88FA-FC26-1CE05605431B}"/>
              </a:ext>
            </a:extLst>
          </p:cNvPr>
          <p:cNvSpPr/>
          <p:nvPr/>
        </p:nvSpPr>
        <p:spPr>
          <a:xfrm>
            <a:off x="109728" y="2719581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67F22D41-6F26-BDD5-2DF9-1BCCA63016BA}"/>
              </a:ext>
            </a:extLst>
          </p:cNvPr>
          <p:cNvSpPr/>
          <p:nvPr/>
        </p:nvSpPr>
        <p:spPr>
          <a:xfrm>
            <a:off x="109728" y="2792733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▥</a:t>
            </a:r>
            <a:endParaRPr lang="en-US" sz="22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10FE7964-825C-5DC4-350A-66B1A4CBD5A4}"/>
              </a:ext>
            </a:extLst>
          </p:cNvPr>
          <p:cNvSpPr/>
          <p:nvPr/>
        </p:nvSpPr>
        <p:spPr>
          <a:xfrm>
            <a:off x="672084" y="273177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 Preliminary fruit quality (SIMPLE GENOTYPE MEANS)</a:t>
            </a:r>
            <a:endParaRPr lang="en-US" sz="1400" dirty="0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2A9B9F16-F233-ED77-2153-80ABA173B6BB}"/>
              </a:ext>
            </a:extLst>
          </p:cNvPr>
          <p:cNvSpPr/>
          <p:nvPr/>
        </p:nvSpPr>
        <p:spPr>
          <a:xfrm>
            <a:off x="740664" y="3060954"/>
            <a:ext cx="4754880" cy="932688"/>
          </a:xfrm>
          <a:prstGeom prst="rect">
            <a:avLst/>
          </a:prstGeom>
          <a:solidFill>
            <a:srgbClr val="EEEAF4"/>
          </a:solidFill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305E055D-754F-1353-17D4-07C01A24D29E}"/>
              </a:ext>
            </a:extLst>
          </p:cNvPr>
          <p:cNvSpPr/>
          <p:nvPr/>
        </p:nvSpPr>
        <p:spPr>
          <a:xfrm>
            <a:off x="202082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8CAC5DDB-8BFC-2ECA-F07D-C520CD208EC4}"/>
              </a:ext>
            </a:extLst>
          </p:cNvPr>
          <p:cNvSpPr/>
          <p:nvPr/>
        </p:nvSpPr>
        <p:spPr>
          <a:xfrm>
            <a:off x="3136392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900D23EC-9574-D297-5510-D818CE3BB9F5}"/>
              </a:ext>
            </a:extLst>
          </p:cNvPr>
          <p:cNvSpPr/>
          <p:nvPr/>
        </p:nvSpPr>
        <p:spPr>
          <a:xfrm>
            <a:off x="444398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877E0EB7-BE52-3419-B8D7-D87C4719D703}"/>
              </a:ext>
            </a:extLst>
          </p:cNvPr>
          <p:cNvSpPr/>
          <p:nvPr/>
        </p:nvSpPr>
        <p:spPr>
          <a:xfrm>
            <a:off x="740664" y="3247492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39073CEB-B121-3282-6FB9-4D4B391D00BA}"/>
              </a:ext>
            </a:extLst>
          </p:cNvPr>
          <p:cNvSpPr/>
          <p:nvPr/>
        </p:nvSpPr>
        <p:spPr>
          <a:xfrm>
            <a:off x="740664" y="3434029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2C9EE001-6CFC-BD09-D31A-0B70E5F06179}"/>
              </a:ext>
            </a:extLst>
          </p:cNvPr>
          <p:cNvSpPr/>
          <p:nvPr/>
        </p:nvSpPr>
        <p:spPr>
          <a:xfrm>
            <a:off x="740664" y="3620567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9D617D50-3463-CD8E-FD8D-C3E817062BD0}"/>
              </a:ext>
            </a:extLst>
          </p:cNvPr>
          <p:cNvSpPr/>
          <p:nvPr/>
        </p:nvSpPr>
        <p:spPr>
          <a:xfrm>
            <a:off x="740664" y="3807104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18E2BE14-CA6E-CFBF-3463-9BF26653CD71}"/>
              </a:ext>
            </a:extLst>
          </p:cNvPr>
          <p:cNvSpPr/>
          <p:nvPr/>
        </p:nvSpPr>
        <p:spPr>
          <a:xfrm>
            <a:off x="786384" y="308381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Length:</a:t>
            </a:r>
            <a:endParaRPr lang="en-US" sz="105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076FA5E6-6AEF-3EAE-9DCF-426D4437183E}"/>
              </a:ext>
            </a:extLst>
          </p:cNvPr>
          <p:cNvSpPr/>
          <p:nvPr/>
        </p:nvSpPr>
        <p:spPr>
          <a:xfrm>
            <a:off x="2066544" y="308381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70.6 mm</a:t>
            </a:r>
            <a:endParaRPr lang="en-US" sz="105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48B67EBB-2B0C-CC5D-55F9-2DAE99B60B52}"/>
              </a:ext>
            </a:extLst>
          </p:cNvPr>
          <p:cNvSpPr/>
          <p:nvPr/>
        </p:nvSpPr>
        <p:spPr>
          <a:xfrm>
            <a:off x="3182112" y="308381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Brix:</a:t>
            </a:r>
            <a:endParaRPr lang="en-US" sz="105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26D3F721-2CD4-B249-69E1-469D7965023E}"/>
              </a:ext>
            </a:extLst>
          </p:cNvPr>
          <p:cNvSpPr/>
          <p:nvPr/>
        </p:nvSpPr>
        <p:spPr>
          <a:xfrm>
            <a:off x="4489704" y="308381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18.95°Brix</a:t>
            </a:r>
            <a:endParaRPr lang="en-US" sz="1050" dirty="0"/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2CA17837-4393-229A-3A12-7E3495D55FFA}"/>
              </a:ext>
            </a:extLst>
          </p:cNvPr>
          <p:cNvSpPr/>
          <p:nvPr/>
        </p:nvSpPr>
        <p:spPr>
          <a:xfrm>
            <a:off x="786384" y="3270352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Diameter:</a:t>
            </a:r>
            <a:endParaRPr lang="en-US" sz="1050" dirty="0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3E33A14F-1EE9-0BE0-AD11-B0113705A19A}"/>
              </a:ext>
            </a:extLst>
          </p:cNvPr>
          <p:cNvSpPr/>
          <p:nvPr/>
        </p:nvSpPr>
        <p:spPr>
          <a:xfrm>
            <a:off x="2066544" y="3270352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75.4 mm</a:t>
            </a:r>
            <a:endParaRPr lang="en-US" sz="1050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A5EDC1BA-F985-8038-8F31-6DC731E421AF}"/>
              </a:ext>
            </a:extLst>
          </p:cNvPr>
          <p:cNvSpPr/>
          <p:nvPr/>
        </p:nvSpPr>
        <p:spPr>
          <a:xfrm>
            <a:off x="3182112" y="3270352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pH:</a:t>
            </a:r>
            <a:endParaRPr lang="en-US" sz="1050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937D64BA-8890-C26A-66CD-12B29A184B6E}"/>
              </a:ext>
            </a:extLst>
          </p:cNvPr>
          <p:cNvSpPr/>
          <p:nvPr/>
        </p:nvSpPr>
        <p:spPr>
          <a:xfrm>
            <a:off x="4489704" y="3270352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</a:rPr>
              <a:t>3.78</a:t>
            </a:r>
            <a:endParaRPr lang="en-US" sz="1050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C5278056-63BF-F33D-23B9-17BBDD7822AB}"/>
              </a:ext>
            </a:extLst>
          </p:cNvPr>
          <p:cNvSpPr/>
          <p:nvPr/>
        </p:nvSpPr>
        <p:spPr>
          <a:xfrm>
            <a:off x="786384" y="3456889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Fruit weight:</a:t>
            </a:r>
            <a:endParaRPr lang="en-US" sz="1050" dirty="0"/>
          </a:p>
        </p:txBody>
      </p:sp>
      <p:sp>
        <p:nvSpPr>
          <p:cNvPr id="31" name="Text 28">
            <a:extLst>
              <a:ext uri="{FF2B5EF4-FFF2-40B4-BE49-F238E27FC236}">
                <a16:creationId xmlns:a16="http://schemas.microsoft.com/office/drawing/2014/main" id="{059AA4C4-A55E-2A12-AB41-5EBF81B77025}"/>
              </a:ext>
            </a:extLst>
          </p:cNvPr>
          <p:cNvSpPr/>
          <p:nvPr/>
        </p:nvSpPr>
        <p:spPr>
          <a:xfrm>
            <a:off x="2066544" y="3456889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130.41 g</a:t>
            </a:r>
            <a:endParaRPr lang="en-US" sz="1050" dirty="0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20B17B95-03BB-CCE2-4EBB-E753F580E330}"/>
              </a:ext>
            </a:extLst>
          </p:cNvPr>
          <p:cNvSpPr/>
          <p:nvPr/>
        </p:nvSpPr>
        <p:spPr>
          <a:xfrm>
            <a:off x="3182112" y="3456889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thickness:</a:t>
            </a:r>
            <a:endParaRPr lang="en-US" sz="1050" dirty="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D16C42A7-99B3-DABA-7A61-25348FB16AA2}"/>
              </a:ext>
            </a:extLst>
          </p:cNvPr>
          <p:cNvSpPr/>
          <p:nvPr/>
        </p:nvSpPr>
        <p:spPr>
          <a:xfrm>
            <a:off x="4489704" y="3456889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6.9 mm</a:t>
            </a:r>
            <a:endParaRPr lang="en-US" sz="1050" dirty="0"/>
          </a:p>
        </p:txBody>
      </p:sp>
      <p:sp>
        <p:nvSpPr>
          <p:cNvPr id="34" name="Text 31">
            <a:extLst>
              <a:ext uri="{FF2B5EF4-FFF2-40B4-BE49-F238E27FC236}">
                <a16:creationId xmlns:a16="http://schemas.microsoft.com/office/drawing/2014/main" id="{3BCB7DBB-D023-BD17-EAD2-D9B9A0512FA5}"/>
              </a:ext>
            </a:extLst>
          </p:cNvPr>
          <p:cNvSpPr/>
          <p:nvPr/>
        </p:nvSpPr>
        <p:spPr>
          <a:xfrm>
            <a:off x="786384" y="3643427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Firmness:</a:t>
            </a:r>
            <a:endParaRPr lang="en-US" sz="1050" dirty="0"/>
          </a:p>
        </p:txBody>
      </p:sp>
      <p:sp>
        <p:nvSpPr>
          <p:cNvPr id="35" name="Text 32">
            <a:extLst>
              <a:ext uri="{FF2B5EF4-FFF2-40B4-BE49-F238E27FC236}">
                <a16:creationId xmlns:a16="http://schemas.microsoft.com/office/drawing/2014/main" id="{8378528B-B040-EDB6-BD46-D6D3D647505A}"/>
              </a:ext>
            </a:extLst>
          </p:cNvPr>
          <p:cNvSpPr/>
          <p:nvPr/>
        </p:nvSpPr>
        <p:spPr>
          <a:xfrm>
            <a:off x="2066544" y="3643427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</a:rPr>
              <a:t>6.43 N</a:t>
            </a:r>
            <a:endParaRPr lang="en-US" sz="1050" dirty="0"/>
          </a:p>
        </p:txBody>
      </p:sp>
      <p:sp>
        <p:nvSpPr>
          <p:cNvPr id="36" name="Text 33">
            <a:extLst>
              <a:ext uri="{FF2B5EF4-FFF2-40B4-BE49-F238E27FC236}">
                <a16:creationId xmlns:a16="http://schemas.microsoft.com/office/drawing/2014/main" id="{4B82B5CB-3E08-0A79-96AD-B2878131346D}"/>
              </a:ext>
            </a:extLst>
          </p:cNvPr>
          <p:cNvSpPr/>
          <p:nvPr/>
        </p:nvSpPr>
        <p:spPr>
          <a:xfrm>
            <a:off x="3182112" y="3643427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weight:</a:t>
            </a:r>
            <a:endParaRPr lang="en-US" sz="1050" dirty="0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F84C982E-A067-D5EC-D940-AF30698B0295}"/>
              </a:ext>
            </a:extLst>
          </p:cNvPr>
          <p:cNvSpPr/>
          <p:nvPr/>
        </p:nvSpPr>
        <p:spPr>
          <a:xfrm>
            <a:off x="4489704" y="3643427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81.1 g</a:t>
            </a:r>
            <a:endParaRPr lang="en-US" sz="1050" dirty="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A5C54624-3BF7-6507-D09A-B703FDA86637}"/>
              </a:ext>
            </a:extLst>
          </p:cNvPr>
          <p:cNvSpPr/>
          <p:nvPr/>
        </p:nvSpPr>
        <p:spPr>
          <a:xfrm>
            <a:off x="786384" y="382996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Pulp recovery:</a:t>
            </a:r>
            <a:endParaRPr lang="en-US" sz="1050" dirty="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323F31CC-C1F1-BDC2-CA2B-D5677161F75A}"/>
              </a:ext>
            </a:extLst>
          </p:cNvPr>
          <p:cNvSpPr/>
          <p:nvPr/>
        </p:nvSpPr>
        <p:spPr>
          <a:xfrm>
            <a:off x="2066544" y="382996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37.4 %</a:t>
            </a:r>
            <a:endParaRPr lang="en-US" sz="1050" dirty="0"/>
          </a:p>
        </p:txBody>
      </p:sp>
      <p:sp>
        <p:nvSpPr>
          <p:cNvPr id="40" name="Text 37">
            <a:extLst>
              <a:ext uri="{FF2B5EF4-FFF2-40B4-BE49-F238E27FC236}">
                <a16:creationId xmlns:a16="http://schemas.microsoft.com/office/drawing/2014/main" id="{5EB55358-0079-128B-C891-B9DD18BD4E6D}"/>
              </a:ext>
            </a:extLst>
          </p:cNvPr>
          <p:cNvSpPr/>
          <p:nvPr/>
        </p:nvSpPr>
        <p:spPr>
          <a:xfrm>
            <a:off x="3182112" y="382996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B1AB9D31-8E95-DC73-4281-E4BAF1399056}"/>
              </a:ext>
            </a:extLst>
          </p:cNvPr>
          <p:cNvSpPr/>
          <p:nvPr/>
        </p:nvSpPr>
        <p:spPr>
          <a:xfrm>
            <a:off x="4489704" y="382996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2" name="Text 39">
            <a:extLst>
              <a:ext uri="{FF2B5EF4-FFF2-40B4-BE49-F238E27FC236}">
                <a16:creationId xmlns:a16="http://schemas.microsoft.com/office/drawing/2014/main" id="{A91C3FEA-139E-CDA2-A502-7329AB7C99D5}"/>
              </a:ext>
            </a:extLst>
          </p:cNvPr>
          <p:cNvSpPr/>
          <p:nvPr/>
        </p:nvSpPr>
        <p:spPr>
          <a:xfrm>
            <a:off x="758952" y="4025299"/>
            <a:ext cx="47183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Based on 1 replicate and 3 fruit collected in April 2026 from </a:t>
            </a:r>
            <a:r>
              <a:rPr lang="en-US" sz="1200" i="1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200" dirty="0"/>
          </a:p>
        </p:txBody>
      </p:sp>
      <p:sp>
        <p:nvSpPr>
          <p:cNvPr id="44" name="Shape 41">
            <a:extLst>
              <a:ext uri="{FF2B5EF4-FFF2-40B4-BE49-F238E27FC236}">
                <a16:creationId xmlns:a16="http://schemas.microsoft.com/office/drawing/2014/main" id="{41F6CD4D-BA6D-C4D6-0FA8-BA1B3E6F09AF}"/>
              </a:ext>
            </a:extLst>
          </p:cNvPr>
          <p:cNvSpPr/>
          <p:nvPr/>
        </p:nvSpPr>
        <p:spPr>
          <a:xfrm>
            <a:off x="109728" y="4405122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5" name="Text 42">
            <a:extLst>
              <a:ext uri="{FF2B5EF4-FFF2-40B4-BE49-F238E27FC236}">
                <a16:creationId xmlns:a16="http://schemas.microsoft.com/office/drawing/2014/main" id="{80D40BBD-F238-0157-6A21-2FFC3C8670D5}"/>
              </a:ext>
            </a:extLst>
          </p:cNvPr>
          <p:cNvSpPr/>
          <p:nvPr/>
        </p:nvSpPr>
        <p:spPr>
          <a:xfrm>
            <a:off x="109728" y="4459986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2100" dirty="0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B4A48318-C656-8A61-763D-6EAD20358547}"/>
              </a:ext>
            </a:extLst>
          </p:cNvPr>
          <p:cNvSpPr/>
          <p:nvPr/>
        </p:nvSpPr>
        <p:spPr>
          <a:xfrm>
            <a:off x="722376" y="4414266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 Strengths</a:t>
            </a:r>
            <a:endParaRPr lang="en-US" sz="1400" dirty="0"/>
          </a:p>
        </p:txBody>
      </p:sp>
      <p:sp>
        <p:nvSpPr>
          <p:cNvPr id="47" name="Text 44">
            <a:extLst>
              <a:ext uri="{FF2B5EF4-FFF2-40B4-BE49-F238E27FC236}">
                <a16:creationId xmlns:a16="http://schemas.microsoft.com/office/drawing/2014/main" id="{9D50E563-0DC7-6F09-5BAA-3AB339B21D27}"/>
              </a:ext>
            </a:extLst>
          </p:cNvPr>
          <p:cNvSpPr/>
          <p:nvPr/>
        </p:nvSpPr>
        <p:spPr>
          <a:xfrm>
            <a:off x="630936" y="4643972"/>
            <a:ext cx="47365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Strong vine into winter, evidence of early flowering</a:t>
            </a:r>
            <a:endParaRPr lang="en-US" sz="1200" dirty="0"/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Big Fruit (heaviest fruit in trial)</a:t>
            </a:r>
          </a:p>
          <a:p>
            <a:pPr>
              <a:lnSpc>
                <a:spcPct val="78000"/>
              </a:lnSpc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High Ph, Highest Sugar in </a:t>
            </a:r>
            <a:r>
              <a:rPr lang="en-US" sz="12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Trial, tasty fruit</a:t>
            </a:r>
          </a:p>
          <a:p>
            <a:pPr>
              <a:lnSpc>
                <a:spcPct val="78000"/>
              </a:lnSpc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Fruit seems to have nice taste in winter</a:t>
            </a:r>
          </a:p>
          <a:p>
            <a:pPr>
              <a:lnSpc>
                <a:spcPct val="78000"/>
              </a:lnSpc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lnSpc>
                <a:spcPct val="78000"/>
              </a:lnSpc>
              <a:buNone/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lnSpc>
                <a:spcPct val="78000"/>
              </a:lnSpc>
              <a:buNone/>
            </a:pPr>
            <a:endParaRPr lang="en-US" sz="1200" dirty="0"/>
          </a:p>
        </p:txBody>
      </p:sp>
      <p:sp>
        <p:nvSpPr>
          <p:cNvPr id="48" name="Shape 45">
            <a:extLst>
              <a:ext uri="{FF2B5EF4-FFF2-40B4-BE49-F238E27FC236}">
                <a16:creationId xmlns:a16="http://schemas.microsoft.com/office/drawing/2014/main" id="{C513B028-F60F-A080-EC38-078CB3AE996C}"/>
              </a:ext>
            </a:extLst>
          </p:cNvPr>
          <p:cNvSpPr/>
          <p:nvPr/>
        </p:nvSpPr>
        <p:spPr>
          <a:xfrm>
            <a:off x="310896" y="5648706"/>
            <a:ext cx="5376672" cy="859536"/>
          </a:xfrm>
          <a:prstGeom prst="roundRect">
            <a:avLst>
              <a:gd name="adj" fmla="val 8511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9" name="Shape 46">
            <a:extLst>
              <a:ext uri="{FF2B5EF4-FFF2-40B4-BE49-F238E27FC236}">
                <a16:creationId xmlns:a16="http://schemas.microsoft.com/office/drawing/2014/main" id="{595A5462-92D6-594E-4A44-EE8AC52CD00A}"/>
              </a:ext>
            </a:extLst>
          </p:cNvPr>
          <p:cNvSpPr/>
          <p:nvPr/>
        </p:nvSpPr>
        <p:spPr>
          <a:xfrm>
            <a:off x="109728" y="5740146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0" name="Text 47">
            <a:extLst>
              <a:ext uri="{FF2B5EF4-FFF2-40B4-BE49-F238E27FC236}">
                <a16:creationId xmlns:a16="http://schemas.microsoft.com/office/drawing/2014/main" id="{345851DC-D278-912D-D541-7B06BCD1DA86}"/>
              </a:ext>
            </a:extLst>
          </p:cNvPr>
          <p:cNvSpPr/>
          <p:nvPr/>
        </p:nvSpPr>
        <p:spPr>
          <a:xfrm>
            <a:off x="109728" y="579501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100" dirty="0"/>
          </a:p>
        </p:txBody>
      </p:sp>
      <p:sp>
        <p:nvSpPr>
          <p:cNvPr id="51" name="Text 48">
            <a:extLst>
              <a:ext uri="{FF2B5EF4-FFF2-40B4-BE49-F238E27FC236}">
                <a16:creationId xmlns:a16="http://schemas.microsoft.com/office/drawing/2014/main" id="{9622EAAD-E91B-44BF-882D-B487D9CDC836}"/>
              </a:ext>
            </a:extLst>
          </p:cNvPr>
          <p:cNvSpPr/>
          <p:nvPr/>
        </p:nvSpPr>
        <p:spPr>
          <a:xfrm>
            <a:off x="701475" y="5731002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 Commercial fit / still evaluating</a:t>
            </a:r>
            <a:endParaRPr lang="en-US" sz="1400" dirty="0"/>
          </a:p>
        </p:txBody>
      </p:sp>
      <p:sp>
        <p:nvSpPr>
          <p:cNvPr id="52" name="Text 49">
            <a:extLst>
              <a:ext uri="{FF2B5EF4-FFF2-40B4-BE49-F238E27FC236}">
                <a16:creationId xmlns:a16="http://schemas.microsoft.com/office/drawing/2014/main" id="{12E28034-0BD4-35E8-C198-F719879DA803}"/>
              </a:ext>
            </a:extLst>
          </p:cNvPr>
          <p:cNvSpPr/>
          <p:nvPr/>
        </p:nvSpPr>
        <p:spPr>
          <a:xfrm>
            <a:off x="713232" y="5945886"/>
            <a:ext cx="4736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Slow starter, takes some time for fruit bearing in first season</a:t>
            </a:r>
            <a:endParaRPr lang="en-US" sz="1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Need more fruit drop data for this season</a:t>
            </a:r>
            <a:endParaRPr lang="en-US" sz="1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Lower end of yielders when compared to others (so far)</a:t>
            </a:r>
            <a:endParaRPr lang="en-US" sz="1000" dirty="0"/>
          </a:p>
        </p:txBody>
      </p:sp>
      <p:sp>
        <p:nvSpPr>
          <p:cNvPr id="69" name="Text 64">
            <a:extLst>
              <a:ext uri="{FF2B5EF4-FFF2-40B4-BE49-F238E27FC236}">
                <a16:creationId xmlns:a16="http://schemas.microsoft.com/office/drawing/2014/main" id="{182C91E6-B7F7-154E-889C-45FEAE52155F}"/>
              </a:ext>
            </a:extLst>
          </p:cNvPr>
          <p:cNvSpPr/>
          <p:nvPr/>
        </p:nvSpPr>
        <p:spPr>
          <a:xfrm>
            <a:off x="8703478" y="6482940"/>
            <a:ext cx="1706564" cy="17248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Vine habit and crop load</a:t>
            </a:r>
            <a:endParaRPr lang="en-US" sz="1100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3BAE55E3-7F33-BE5D-8E32-91DD5F270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5" b="23151"/>
          <a:stretch>
            <a:fillRect/>
          </a:stretch>
        </p:blipFill>
        <p:spPr>
          <a:xfrm rot="5400000">
            <a:off x="4372449" y="2586617"/>
            <a:ext cx="5690288" cy="23990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F86D9930-C259-0494-A3DA-D1D70B32D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233" y="906748"/>
            <a:ext cx="3539881" cy="2654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C20C384A-6042-0916-BBD5-2554B5A5D2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304" r="4942" b="21594"/>
          <a:stretch>
            <a:fillRect/>
          </a:stretch>
        </p:blipFill>
        <p:spPr>
          <a:xfrm rot="5400000">
            <a:off x="7700852" y="4404490"/>
            <a:ext cx="2961027" cy="1427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3CC939E3-08FA-B4EE-9DAC-07A7BCC84F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8" t="13529" r="25176" b="44701"/>
          <a:stretch>
            <a:fillRect/>
          </a:stretch>
        </p:blipFill>
        <p:spPr>
          <a:xfrm rot="5400000">
            <a:off x="9516106" y="4071514"/>
            <a:ext cx="2955321" cy="2099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3" name="Picture 42" descr="Innovation&#10;&#10;AI-generated content may be incorrect.">
            <a:extLst>
              <a:ext uri="{FF2B5EF4-FFF2-40B4-BE49-F238E27FC236}">
                <a16:creationId xmlns:a16="http://schemas.microsoft.com/office/drawing/2014/main" id="{219170D3-44DA-4326-240E-48142C2509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85" y="121973"/>
            <a:ext cx="2000077" cy="60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38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267DB-D2B6-F767-9F28-05D525393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40">
            <a:extLst>
              <a:ext uri="{FF2B5EF4-FFF2-40B4-BE49-F238E27FC236}">
                <a16:creationId xmlns:a16="http://schemas.microsoft.com/office/drawing/2014/main" id="{968CA0F4-8394-0398-A3F4-5ED917DE70D4}"/>
              </a:ext>
            </a:extLst>
          </p:cNvPr>
          <p:cNvSpPr/>
          <p:nvPr/>
        </p:nvSpPr>
        <p:spPr>
          <a:xfrm>
            <a:off x="310896" y="4313682"/>
            <a:ext cx="5376672" cy="1280160"/>
          </a:xfrm>
          <a:prstGeom prst="roundRect">
            <a:avLst>
              <a:gd name="adj" fmla="val 5714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02A71366-474A-9B2D-1E32-4127FF78D2A1}"/>
              </a:ext>
            </a:extLst>
          </p:cNvPr>
          <p:cNvSpPr/>
          <p:nvPr/>
        </p:nvSpPr>
        <p:spPr>
          <a:xfrm>
            <a:off x="278892" y="799778"/>
            <a:ext cx="5715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5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Advanced Selection Fact Sheet</a:t>
            </a:r>
            <a:endParaRPr lang="en-US" sz="265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646C28B5-57A1-7FD2-073A-F66320EAE167}"/>
              </a:ext>
            </a:extLst>
          </p:cNvPr>
          <p:cNvSpPr/>
          <p:nvPr/>
        </p:nvSpPr>
        <p:spPr>
          <a:xfrm>
            <a:off x="278832" y="1167712"/>
            <a:ext cx="2636520" cy="490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UQP5</a:t>
            </a:r>
            <a:endParaRPr lang="en-US" sz="4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E58EE969-20A7-25CC-6FBD-F78411B6CA4C}"/>
              </a:ext>
            </a:extLst>
          </p:cNvPr>
          <p:cNvSpPr/>
          <p:nvPr/>
        </p:nvSpPr>
        <p:spPr>
          <a:xfrm>
            <a:off x="278832" y="1733768"/>
            <a:ext cx="5376672" cy="850392"/>
          </a:xfrm>
          <a:prstGeom prst="roundRect">
            <a:avLst>
              <a:gd name="adj" fmla="val 8602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F2B79AD0-01C6-058A-9153-E419740109E5}"/>
              </a:ext>
            </a:extLst>
          </p:cNvPr>
          <p:cNvSpPr/>
          <p:nvPr/>
        </p:nvSpPr>
        <p:spPr>
          <a:xfrm>
            <a:off x="59437" y="1804746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D7541FD-A30B-23D3-0E06-38C0252D1D59}"/>
              </a:ext>
            </a:extLst>
          </p:cNvPr>
          <p:cNvSpPr/>
          <p:nvPr/>
        </p:nvSpPr>
        <p:spPr>
          <a:xfrm>
            <a:off x="59437" y="1868101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▣</a:t>
            </a:r>
            <a:endParaRPr lang="en-US" sz="21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F5836557-7E43-312B-4BD7-FF25124BBEB0}"/>
              </a:ext>
            </a:extLst>
          </p:cNvPr>
          <p:cNvSpPr/>
          <p:nvPr/>
        </p:nvSpPr>
        <p:spPr>
          <a:xfrm>
            <a:off x="635448" y="1780794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 Selection snapshot</a:t>
            </a:r>
            <a:endParaRPr lang="en-US" sz="1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CA3D2BC2-943E-17A0-2F6F-EADD8F0D3B5D}"/>
              </a:ext>
            </a:extLst>
          </p:cNvPr>
          <p:cNvSpPr/>
          <p:nvPr/>
        </p:nvSpPr>
        <p:spPr>
          <a:xfrm>
            <a:off x="630936" y="1962759"/>
            <a:ext cx="47365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Light purple/red/green shell</a:t>
            </a: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Tasty fruit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Large Fruit (largest volume, second heaviest)</a:t>
            </a:r>
            <a:endParaRPr lang="en-US" sz="1400" dirty="0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FF5A3986-B1C5-BB7E-595E-A2E9079B5396}"/>
              </a:ext>
            </a:extLst>
          </p:cNvPr>
          <p:cNvSpPr/>
          <p:nvPr/>
        </p:nvSpPr>
        <p:spPr>
          <a:xfrm>
            <a:off x="284769" y="2658618"/>
            <a:ext cx="5376672" cy="1591056"/>
          </a:xfrm>
          <a:prstGeom prst="roundRect">
            <a:avLst>
              <a:gd name="adj" fmla="val 4598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910E87E7-36E2-54F6-4C84-6C60AC0BA496}"/>
              </a:ext>
            </a:extLst>
          </p:cNvPr>
          <p:cNvSpPr/>
          <p:nvPr/>
        </p:nvSpPr>
        <p:spPr>
          <a:xfrm>
            <a:off x="109728" y="2719581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7CA66CDE-524C-BD73-B2B8-35BB6E1778A7}"/>
              </a:ext>
            </a:extLst>
          </p:cNvPr>
          <p:cNvSpPr/>
          <p:nvPr/>
        </p:nvSpPr>
        <p:spPr>
          <a:xfrm>
            <a:off x="109728" y="2792733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▥</a:t>
            </a:r>
            <a:endParaRPr lang="en-US" sz="22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88457B97-A9A6-926A-6367-643E106DBED6}"/>
              </a:ext>
            </a:extLst>
          </p:cNvPr>
          <p:cNvSpPr/>
          <p:nvPr/>
        </p:nvSpPr>
        <p:spPr>
          <a:xfrm>
            <a:off x="672084" y="273177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 Preliminary fruit quality (SIMPLE GENOTYPE MEANS)</a:t>
            </a:r>
            <a:endParaRPr lang="en-US" sz="1400" dirty="0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52F79BC7-211D-0ECA-6E4A-90ADC19C80D0}"/>
              </a:ext>
            </a:extLst>
          </p:cNvPr>
          <p:cNvSpPr/>
          <p:nvPr/>
        </p:nvSpPr>
        <p:spPr>
          <a:xfrm>
            <a:off x="740664" y="3060954"/>
            <a:ext cx="4754880" cy="932688"/>
          </a:xfrm>
          <a:prstGeom prst="rect">
            <a:avLst/>
          </a:prstGeom>
          <a:solidFill>
            <a:srgbClr val="EEEAF4"/>
          </a:solidFill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8EC67F36-E211-C813-D782-EBB8A14F2A1A}"/>
              </a:ext>
            </a:extLst>
          </p:cNvPr>
          <p:cNvSpPr/>
          <p:nvPr/>
        </p:nvSpPr>
        <p:spPr>
          <a:xfrm>
            <a:off x="202082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D981DF0C-2B9B-686B-961C-348A8A7CBA57}"/>
              </a:ext>
            </a:extLst>
          </p:cNvPr>
          <p:cNvSpPr/>
          <p:nvPr/>
        </p:nvSpPr>
        <p:spPr>
          <a:xfrm>
            <a:off x="3136392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B29DF2DE-94B1-5E7D-6E84-BB1038F35B3C}"/>
              </a:ext>
            </a:extLst>
          </p:cNvPr>
          <p:cNvSpPr/>
          <p:nvPr/>
        </p:nvSpPr>
        <p:spPr>
          <a:xfrm>
            <a:off x="444398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2B781BA3-BDEB-971D-F517-5A7FBA0E9537}"/>
              </a:ext>
            </a:extLst>
          </p:cNvPr>
          <p:cNvSpPr/>
          <p:nvPr/>
        </p:nvSpPr>
        <p:spPr>
          <a:xfrm>
            <a:off x="740664" y="3247492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730BBEC1-9063-73B0-23BE-2F2FDC79033F}"/>
              </a:ext>
            </a:extLst>
          </p:cNvPr>
          <p:cNvSpPr/>
          <p:nvPr/>
        </p:nvSpPr>
        <p:spPr>
          <a:xfrm>
            <a:off x="740664" y="3434029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E5DC1860-CC0C-9AA0-CF84-9D008F21E493}"/>
              </a:ext>
            </a:extLst>
          </p:cNvPr>
          <p:cNvSpPr/>
          <p:nvPr/>
        </p:nvSpPr>
        <p:spPr>
          <a:xfrm>
            <a:off x="740664" y="3620567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7C4C630B-6B77-2267-7B43-797C7070BB59}"/>
              </a:ext>
            </a:extLst>
          </p:cNvPr>
          <p:cNvSpPr/>
          <p:nvPr/>
        </p:nvSpPr>
        <p:spPr>
          <a:xfrm>
            <a:off x="740664" y="3807104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CE855348-2E3F-1EA8-45E6-4C87371FE86A}"/>
              </a:ext>
            </a:extLst>
          </p:cNvPr>
          <p:cNvSpPr/>
          <p:nvPr/>
        </p:nvSpPr>
        <p:spPr>
          <a:xfrm>
            <a:off x="786384" y="308381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Length:</a:t>
            </a:r>
            <a:endParaRPr lang="en-US" sz="105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5C889B1C-C535-D317-5B75-618F5460A127}"/>
              </a:ext>
            </a:extLst>
          </p:cNvPr>
          <p:cNvSpPr/>
          <p:nvPr/>
        </p:nvSpPr>
        <p:spPr>
          <a:xfrm>
            <a:off x="2066544" y="308381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75.1 mm</a:t>
            </a:r>
            <a:endParaRPr lang="en-US" sz="105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2FBD287E-EC7F-5E78-D85C-85D67E8F8326}"/>
              </a:ext>
            </a:extLst>
          </p:cNvPr>
          <p:cNvSpPr/>
          <p:nvPr/>
        </p:nvSpPr>
        <p:spPr>
          <a:xfrm>
            <a:off x="3182112" y="308381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Brix:</a:t>
            </a:r>
            <a:endParaRPr lang="en-US" sz="105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06B42566-2A7C-3351-EF9B-DD0005C41119}"/>
              </a:ext>
            </a:extLst>
          </p:cNvPr>
          <p:cNvSpPr/>
          <p:nvPr/>
        </p:nvSpPr>
        <p:spPr>
          <a:xfrm>
            <a:off x="4489704" y="308381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16.6°Brix</a:t>
            </a:r>
            <a:endParaRPr lang="en-US" sz="1050" dirty="0"/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28D07F87-E23B-6962-2D14-174EB4515FBF}"/>
              </a:ext>
            </a:extLst>
          </p:cNvPr>
          <p:cNvSpPr/>
          <p:nvPr/>
        </p:nvSpPr>
        <p:spPr>
          <a:xfrm>
            <a:off x="786384" y="3270352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Diameter:</a:t>
            </a:r>
            <a:endParaRPr lang="en-US" sz="1050" dirty="0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F98801A4-EF62-A62E-6498-E4C7887A09A4}"/>
              </a:ext>
            </a:extLst>
          </p:cNvPr>
          <p:cNvSpPr/>
          <p:nvPr/>
        </p:nvSpPr>
        <p:spPr>
          <a:xfrm>
            <a:off x="2066544" y="3270352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70.9 mm</a:t>
            </a:r>
            <a:endParaRPr lang="en-US" sz="1050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D17C16BE-F55D-FD6C-60DC-1939E3F847C3}"/>
              </a:ext>
            </a:extLst>
          </p:cNvPr>
          <p:cNvSpPr/>
          <p:nvPr/>
        </p:nvSpPr>
        <p:spPr>
          <a:xfrm>
            <a:off x="3182112" y="3270352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pH:</a:t>
            </a:r>
            <a:endParaRPr lang="en-US" sz="1050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A718133C-65FE-180F-48D9-64399DA23083}"/>
              </a:ext>
            </a:extLst>
          </p:cNvPr>
          <p:cNvSpPr/>
          <p:nvPr/>
        </p:nvSpPr>
        <p:spPr>
          <a:xfrm>
            <a:off x="4489704" y="3270352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</a:rPr>
              <a:t>3.5</a:t>
            </a:r>
            <a:endParaRPr lang="en-US" sz="1050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B08C2DCD-7B58-E0B0-EB27-75B4FB4F8B91}"/>
              </a:ext>
            </a:extLst>
          </p:cNvPr>
          <p:cNvSpPr/>
          <p:nvPr/>
        </p:nvSpPr>
        <p:spPr>
          <a:xfrm>
            <a:off x="786384" y="3456889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Fruit weight:</a:t>
            </a:r>
            <a:endParaRPr lang="en-US" sz="1050" dirty="0"/>
          </a:p>
        </p:txBody>
      </p:sp>
      <p:sp>
        <p:nvSpPr>
          <p:cNvPr id="31" name="Text 28">
            <a:extLst>
              <a:ext uri="{FF2B5EF4-FFF2-40B4-BE49-F238E27FC236}">
                <a16:creationId xmlns:a16="http://schemas.microsoft.com/office/drawing/2014/main" id="{224D8043-FDFC-B19D-D1BA-594286D49E49}"/>
              </a:ext>
            </a:extLst>
          </p:cNvPr>
          <p:cNvSpPr/>
          <p:nvPr/>
        </p:nvSpPr>
        <p:spPr>
          <a:xfrm>
            <a:off x="2066544" y="3456889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126.6 g</a:t>
            </a:r>
            <a:endParaRPr lang="en-US" sz="1050" dirty="0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7A4F7951-4210-342A-ECDB-C9634D26BEA6}"/>
              </a:ext>
            </a:extLst>
          </p:cNvPr>
          <p:cNvSpPr/>
          <p:nvPr/>
        </p:nvSpPr>
        <p:spPr>
          <a:xfrm>
            <a:off x="3182112" y="3456889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thickness:</a:t>
            </a:r>
            <a:endParaRPr lang="en-US" sz="1050" dirty="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FF87523F-C3EB-6F0C-7F54-B501B299E57F}"/>
              </a:ext>
            </a:extLst>
          </p:cNvPr>
          <p:cNvSpPr/>
          <p:nvPr/>
        </p:nvSpPr>
        <p:spPr>
          <a:xfrm>
            <a:off x="4489704" y="3456889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7.2 mm</a:t>
            </a:r>
            <a:endParaRPr lang="en-US" sz="1050" dirty="0"/>
          </a:p>
        </p:txBody>
      </p:sp>
      <p:sp>
        <p:nvSpPr>
          <p:cNvPr id="34" name="Text 31">
            <a:extLst>
              <a:ext uri="{FF2B5EF4-FFF2-40B4-BE49-F238E27FC236}">
                <a16:creationId xmlns:a16="http://schemas.microsoft.com/office/drawing/2014/main" id="{DDE020D7-5401-34B6-BC9D-627E81589CBB}"/>
              </a:ext>
            </a:extLst>
          </p:cNvPr>
          <p:cNvSpPr/>
          <p:nvPr/>
        </p:nvSpPr>
        <p:spPr>
          <a:xfrm>
            <a:off x="786384" y="3643427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Firmness:</a:t>
            </a:r>
            <a:endParaRPr lang="en-US" sz="1050" dirty="0"/>
          </a:p>
        </p:txBody>
      </p:sp>
      <p:sp>
        <p:nvSpPr>
          <p:cNvPr id="35" name="Text 32">
            <a:extLst>
              <a:ext uri="{FF2B5EF4-FFF2-40B4-BE49-F238E27FC236}">
                <a16:creationId xmlns:a16="http://schemas.microsoft.com/office/drawing/2014/main" id="{8C4DD851-C355-BE95-7833-0A7C4080B22B}"/>
              </a:ext>
            </a:extLst>
          </p:cNvPr>
          <p:cNvSpPr/>
          <p:nvPr/>
        </p:nvSpPr>
        <p:spPr>
          <a:xfrm>
            <a:off x="2066544" y="3643427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</a:rPr>
              <a:t>7 N</a:t>
            </a:r>
            <a:endParaRPr lang="en-US" sz="1050" dirty="0"/>
          </a:p>
        </p:txBody>
      </p:sp>
      <p:sp>
        <p:nvSpPr>
          <p:cNvPr id="36" name="Text 33">
            <a:extLst>
              <a:ext uri="{FF2B5EF4-FFF2-40B4-BE49-F238E27FC236}">
                <a16:creationId xmlns:a16="http://schemas.microsoft.com/office/drawing/2014/main" id="{380B99BF-908C-14AC-8F2D-DB3558734D06}"/>
              </a:ext>
            </a:extLst>
          </p:cNvPr>
          <p:cNvSpPr/>
          <p:nvPr/>
        </p:nvSpPr>
        <p:spPr>
          <a:xfrm>
            <a:off x="3182112" y="3643427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weight:</a:t>
            </a:r>
            <a:endParaRPr lang="en-US" sz="1050" dirty="0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617F73BC-0242-D183-F851-E7540E4CEC27}"/>
              </a:ext>
            </a:extLst>
          </p:cNvPr>
          <p:cNvSpPr/>
          <p:nvPr/>
        </p:nvSpPr>
        <p:spPr>
          <a:xfrm>
            <a:off x="4489704" y="3643427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67 g</a:t>
            </a:r>
            <a:endParaRPr lang="en-US" sz="1050" dirty="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964AACF1-5CCF-573F-B614-F2A6E9AE7461}"/>
              </a:ext>
            </a:extLst>
          </p:cNvPr>
          <p:cNvSpPr/>
          <p:nvPr/>
        </p:nvSpPr>
        <p:spPr>
          <a:xfrm>
            <a:off x="786384" y="382996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Pulp recovery:</a:t>
            </a:r>
            <a:endParaRPr lang="en-US" sz="1050" dirty="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1E4B92D4-32E7-B7FB-DDDF-D17D602EC3E6}"/>
              </a:ext>
            </a:extLst>
          </p:cNvPr>
          <p:cNvSpPr/>
          <p:nvPr/>
        </p:nvSpPr>
        <p:spPr>
          <a:xfrm>
            <a:off x="2066544" y="382996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43.8 %</a:t>
            </a:r>
            <a:endParaRPr lang="en-US" sz="1050" dirty="0"/>
          </a:p>
        </p:txBody>
      </p:sp>
      <p:sp>
        <p:nvSpPr>
          <p:cNvPr id="40" name="Text 37">
            <a:extLst>
              <a:ext uri="{FF2B5EF4-FFF2-40B4-BE49-F238E27FC236}">
                <a16:creationId xmlns:a16="http://schemas.microsoft.com/office/drawing/2014/main" id="{7C39EE6A-C11D-B474-6E58-4C174C0531D2}"/>
              </a:ext>
            </a:extLst>
          </p:cNvPr>
          <p:cNvSpPr/>
          <p:nvPr/>
        </p:nvSpPr>
        <p:spPr>
          <a:xfrm>
            <a:off x="3182112" y="382996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464AC37F-0C02-0B0E-840F-8149C8CEDF94}"/>
              </a:ext>
            </a:extLst>
          </p:cNvPr>
          <p:cNvSpPr/>
          <p:nvPr/>
        </p:nvSpPr>
        <p:spPr>
          <a:xfrm>
            <a:off x="4489704" y="382996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2" name="Text 39">
            <a:extLst>
              <a:ext uri="{FF2B5EF4-FFF2-40B4-BE49-F238E27FC236}">
                <a16:creationId xmlns:a16="http://schemas.microsoft.com/office/drawing/2014/main" id="{7EC703F0-BFBF-49C0-DF33-8666B9DEE273}"/>
              </a:ext>
            </a:extLst>
          </p:cNvPr>
          <p:cNvSpPr/>
          <p:nvPr/>
        </p:nvSpPr>
        <p:spPr>
          <a:xfrm>
            <a:off x="758952" y="4025299"/>
            <a:ext cx="47183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Based on 3 replicates and 9 fruit collected in April 2026 from </a:t>
            </a:r>
            <a:r>
              <a:rPr lang="en-US" sz="1200" i="1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200" dirty="0"/>
          </a:p>
        </p:txBody>
      </p:sp>
      <p:sp>
        <p:nvSpPr>
          <p:cNvPr id="44" name="Shape 41">
            <a:extLst>
              <a:ext uri="{FF2B5EF4-FFF2-40B4-BE49-F238E27FC236}">
                <a16:creationId xmlns:a16="http://schemas.microsoft.com/office/drawing/2014/main" id="{167BB1ED-C6F3-DED2-9E6E-B9FE6FF1B96E}"/>
              </a:ext>
            </a:extLst>
          </p:cNvPr>
          <p:cNvSpPr/>
          <p:nvPr/>
        </p:nvSpPr>
        <p:spPr>
          <a:xfrm>
            <a:off x="109728" y="4405122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5" name="Text 42">
            <a:extLst>
              <a:ext uri="{FF2B5EF4-FFF2-40B4-BE49-F238E27FC236}">
                <a16:creationId xmlns:a16="http://schemas.microsoft.com/office/drawing/2014/main" id="{C84B7F8F-C3AB-D346-B24F-E5AE8088BAFE}"/>
              </a:ext>
            </a:extLst>
          </p:cNvPr>
          <p:cNvSpPr/>
          <p:nvPr/>
        </p:nvSpPr>
        <p:spPr>
          <a:xfrm>
            <a:off x="109728" y="4459986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2100" dirty="0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00DF1FDC-48F8-51D5-F542-EEF7FD848036}"/>
              </a:ext>
            </a:extLst>
          </p:cNvPr>
          <p:cNvSpPr/>
          <p:nvPr/>
        </p:nvSpPr>
        <p:spPr>
          <a:xfrm>
            <a:off x="722376" y="4414266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 Strengths</a:t>
            </a:r>
            <a:endParaRPr lang="en-US" sz="1400" dirty="0"/>
          </a:p>
        </p:txBody>
      </p:sp>
      <p:sp>
        <p:nvSpPr>
          <p:cNvPr id="47" name="Text 44">
            <a:extLst>
              <a:ext uri="{FF2B5EF4-FFF2-40B4-BE49-F238E27FC236}">
                <a16:creationId xmlns:a16="http://schemas.microsoft.com/office/drawing/2014/main" id="{F824C8DD-E48F-99BA-89BA-6DA4FA762802}"/>
              </a:ext>
            </a:extLst>
          </p:cNvPr>
          <p:cNvSpPr/>
          <p:nvPr/>
        </p:nvSpPr>
        <p:spPr>
          <a:xfrm>
            <a:off x="630936" y="4643972"/>
            <a:ext cx="47365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Fast Starter: Produces fruit earlier than most varieties (at </a:t>
            </a:r>
            <a:r>
              <a:rPr lang="en-US" sz="12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</a:t>
            </a:r>
            <a:endParaRPr lang="en-US" sz="1200" dirty="0"/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Big Fruit</a:t>
            </a:r>
          </a:p>
          <a:p>
            <a:pPr>
              <a:lnSpc>
                <a:spcPct val="78000"/>
              </a:lnSpc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Good taste in summer</a:t>
            </a:r>
          </a:p>
          <a:p>
            <a:pPr marL="0" indent="0">
              <a:lnSpc>
                <a:spcPct val="78000"/>
              </a:lnSpc>
              <a:buNone/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lnSpc>
                <a:spcPct val="78000"/>
              </a:lnSpc>
              <a:buNone/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>
              <a:lnSpc>
                <a:spcPct val="78000"/>
              </a:lnSpc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lnSpc>
                <a:spcPct val="78000"/>
              </a:lnSpc>
              <a:buNone/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lnSpc>
                <a:spcPct val="78000"/>
              </a:lnSpc>
              <a:buNone/>
            </a:pPr>
            <a:endParaRPr lang="en-US" sz="1200" dirty="0"/>
          </a:p>
        </p:txBody>
      </p:sp>
      <p:sp>
        <p:nvSpPr>
          <p:cNvPr id="48" name="Shape 45">
            <a:extLst>
              <a:ext uri="{FF2B5EF4-FFF2-40B4-BE49-F238E27FC236}">
                <a16:creationId xmlns:a16="http://schemas.microsoft.com/office/drawing/2014/main" id="{9AF83B37-37CA-24EE-6EBD-1A76625CE694}"/>
              </a:ext>
            </a:extLst>
          </p:cNvPr>
          <p:cNvSpPr/>
          <p:nvPr/>
        </p:nvSpPr>
        <p:spPr>
          <a:xfrm>
            <a:off x="310896" y="5648706"/>
            <a:ext cx="5376672" cy="859536"/>
          </a:xfrm>
          <a:prstGeom prst="roundRect">
            <a:avLst>
              <a:gd name="adj" fmla="val 8511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9" name="Shape 46">
            <a:extLst>
              <a:ext uri="{FF2B5EF4-FFF2-40B4-BE49-F238E27FC236}">
                <a16:creationId xmlns:a16="http://schemas.microsoft.com/office/drawing/2014/main" id="{D09C2155-12A3-597E-0DE4-E670E7E0F95B}"/>
              </a:ext>
            </a:extLst>
          </p:cNvPr>
          <p:cNvSpPr/>
          <p:nvPr/>
        </p:nvSpPr>
        <p:spPr>
          <a:xfrm>
            <a:off x="109728" y="5740146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0" name="Text 47">
            <a:extLst>
              <a:ext uri="{FF2B5EF4-FFF2-40B4-BE49-F238E27FC236}">
                <a16:creationId xmlns:a16="http://schemas.microsoft.com/office/drawing/2014/main" id="{DB25001C-20CE-F5EF-8916-8574A13DF2B2}"/>
              </a:ext>
            </a:extLst>
          </p:cNvPr>
          <p:cNvSpPr/>
          <p:nvPr/>
        </p:nvSpPr>
        <p:spPr>
          <a:xfrm>
            <a:off x="109728" y="579501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100" dirty="0"/>
          </a:p>
        </p:txBody>
      </p:sp>
      <p:sp>
        <p:nvSpPr>
          <p:cNvPr id="51" name="Text 48">
            <a:extLst>
              <a:ext uri="{FF2B5EF4-FFF2-40B4-BE49-F238E27FC236}">
                <a16:creationId xmlns:a16="http://schemas.microsoft.com/office/drawing/2014/main" id="{337DAB89-8E13-425D-BE9F-991EBBCC3960}"/>
              </a:ext>
            </a:extLst>
          </p:cNvPr>
          <p:cNvSpPr/>
          <p:nvPr/>
        </p:nvSpPr>
        <p:spPr>
          <a:xfrm>
            <a:off x="701475" y="5731002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 Commercial fit / still evaluating</a:t>
            </a:r>
            <a:endParaRPr lang="en-US" sz="1400" dirty="0"/>
          </a:p>
        </p:txBody>
      </p:sp>
      <p:sp>
        <p:nvSpPr>
          <p:cNvPr id="52" name="Text 49">
            <a:extLst>
              <a:ext uri="{FF2B5EF4-FFF2-40B4-BE49-F238E27FC236}">
                <a16:creationId xmlns:a16="http://schemas.microsoft.com/office/drawing/2014/main" id="{FAB24A9A-0F75-E18D-A45B-F85C6FE2D5A3}"/>
              </a:ext>
            </a:extLst>
          </p:cNvPr>
          <p:cNvSpPr/>
          <p:nvPr/>
        </p:nvSpPr>
        <p:spPr>
          <a:xfrm>
            <a:off x="713232" y="5945886"/>
            <a:ext cx="4736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Slows down in terms of production as season progresses (need more time to evaluate)</a:t>
            </a:r>
            <a:endParaRPr lang="en-US" sz="1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Mid-Range yielder so far (at </a:t>
            </a:r>
            <a:r>
              <a:rPr lang="en-US" sz="10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</a:t>
            </a:r>
            <a:r>
              <a:rPr lang="en-US" sz="10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Colour</a:t>
            </a: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varies throughout season, and is not uniform</a:t>
            </a:r>
          </a:p>
        </p:txBody>
      </p:sp>
      <p:sp>
        <p:nvSpPr>
          <p:cNvPr id="69" name="Text 64">
            <a:extLst>
              <a:ext uri="{FF2B5EF4-FFF2-40B4-BE49-F238E27FC236}">
                <a16:creationId xmlns:a16="http://schemas.microsoft.com/office/drawing/2014/main" id="{8C67BC0A-5A92-DCE9-CB35-2A6C7F984172}"/>
              </a:ext>
            </a:extLst>
          </p:cNvPr>
          <p:cNvSpPr/>
          <p:nvPr/>
        </p:nvSpPr>
        <p:spPr>
          <a:xfrm>
            <a:off x="8703478" y="6482940"/>
            <a:ext cx="1706564" cy="17248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Vine habit and crop load</a:t>
            </a:r>
            <a:endParaRPr lang="en-US" sz="1100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147A0D7-17A0-9EB9-2DEB-243B68796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6" r="21773"/>
          <a:stretch>
            <a:fillRect/>
          </a:stretch>
        </p:blipFill>
        <p:spPr>
          <a:xfrm>
            <a:off x="5959392" y="1004728"/>
            <a:ext cx="2684182" cy="2689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54B6E0A0-17FF-3FF0-3BC4-0D3D97A18D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9" t="24886" r="11469" b="8211"/>
          <a:stretch>
            <a:fillRect/>
          </a:stretch>
        </p:blipFill>
        <p:spPr>
          <a:xfrm rot="5400000">
            <a:off x="8530854" y="1151979"/>
            <a:ext cx="1962484" cy="1706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CC2CBD5-35E2-7FA5-24E1-C60D70F77A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17"/>
          <a:stretch>
            <a:fillRect/>
          </a:stretch>
        </p:blipFill>
        <p:spPr>
          <a:xfrm rot="5400000">
            <a:off x="8647479" y="3145085"/>
            <a:ext cx="3594472" cy="3426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08FA4FC7-D7E9-59D5-B870-0945339EB0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6" t="31841" r="28666" b="6783"/>
          <a:stretch>
            <a:fillRect/>
          </a:stretch>
        </p:blipFill>
        <p:spPr>
          <a:xfrm rot="5400000">
            <a:off x="10279627" y="1154434"/>
            <a:ext cx="1962484" cy="17016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A1CEB41-38C3-CB43-A6EB-FB704921DB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21" b="8759"/>
          <a:stretch>
            <a:fillRect/>
          </a:stretch>
        </p:blipFill>
        <p:spPr>
          <a:xfrm>
            <a:off x="5987719" y="3747904"/>
            <a:ext cx="2681945" cy="28685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3" name="Picture 52" descr="Innovation&#10;&#10;AI-generated content may be incorrect.">
            <a:extLst>
              <a:ext uri="{FF2B5EF4-FFF2-40B4-BE49-F238E27FC236}">
                <a16:creationId xmlns:a16="http://schemas.microsoft.com/office/drawing/2014/main" id="{7C522AA5-C21E-0121-F2CF-C654511DC1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85" y="121973"/>
            <a:ext cx="2000077" cy="60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60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A14BC-72D6-29FC-C92B-9D11E40C7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40">
            <a:extLst>
              <a:ext uri="{FF2B5EF4-FFF2-40B4-BE49-F238E27FC236}">
                <a16:creationId xmlns:a16="http://schemas.microsoft.com/office/drawing/2014/main" id="{DCD45181-A6B7-DD1F-B05D-0ECA8DBAC1C6}"/>
              </a:ext>
            </a:extLst>
          </p:cNvPr>
          <p:cNvSpPr/>
          <p:nvPr/>
        </p:nvSpPr>
        <p:spPr>
          <a:xfrm>
            <a:off x="310896" y="4313682"/>
            <a:ext cx="5376672" cy="1280160"/>
          </a:xfrm>
          <a:prstGeom prst="roundRect">
            <a:avLst>
              <a:gd name="adj" fmla="val 5714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A97411EA-CBE1-40F2-119F-01051EA2926B}"/>
              </a:ext>
            </a:extLst>
          </p:cNvPr>
          <p:cNvSpPr/>
          <p:nvPr/>
        </p:nvSpPr>
        <p:spPr>
          <a:xfrm>
            <a:off x="278892" y="799778"/>
            <a:ext cx="5715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5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Advanced Selection Fact Sheet</a:t>
            </a:r>
            <a:endParaRPr lang="en-US" sz="265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E8C994B0-CB92-D542-DE9F-6830132561BC}"/>
              </a:ext>
            </a:extLst>
          </p:cNvPr>
          <p:cNvSpPr/>
          <p:nvPr/>
        </p:nvSpPr>
        <p:spPr>
          <a:xfrm>
            <a:off x="278832" y="1167712"/>
            <a:ext cx="2636520" cy="490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UQP6</a:t>
            </a:r>
            <a:endParaRPr lang="en-US" sz="4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E2CADA1E-2939-68D7-B451-F7761729271A}"/>
              </a:ext>
            </a:extLst>
          </p:cNvPr>
          <p:cNvSpPr/>
          <p:nvPr/>
        </p:nvSpPr>
        <p:spPr>
          <a:xfrm>
            <a:off x="278832" y="1733768"/>
            <a:ext cx="5376672" cy="850392"/>
          </a:xfrm>
          <a:prstGeom prst="roundRect">
            <a:avLst>
              <a:gd name="adj" fmla="val 8602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178EC71B-0407-B616-963F-E57318C7938F}"/>
              </a:ext>
            </a:extLst>
          </p:cNvPr>
          <p:cNvSpPr/>
          <p:nvPr/>
        </p:nvSpPr>
        <p:spPr>
          <a:xfrm>
            <a:off x="59437" y="1804746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84DBE1EE-AB01-3F3F-365E-E8502DC643AD}"/>
              </a:ext>
            </a:extLst>
          </p:cNvPr>
          <p:cNvSpPr/>
          <p:nvPr/>
        </p:nvSpPr>
        <p:spPr>
          <a:xfrm>
            <a:off x="59437" y="1868101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▣</a:t>
            </a:r>
            <a:endParaRPr lang="en-US" sz="21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55A57A31-19C1-53D6-1D65-1A0D69E2DC63}"/>
              </a:ext>
            </a:extLst>
          </p:cNvPr>
          <p:cNvSpPr/>
          <p:nvPr/>
        </p:nvSpPr>
        <p:spPr>
          <a:xfrm>
            <a:off x="635448" y="1780794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 Selection snapshot</a:t>
            </a:r>
            <a:endParaRPr lang="en-US" sz="1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A958123F-C338-216B-F2AE-0D7E4CB20B92}"/>
              </a:ext>
            </a:extLst>
          </p:cNvPr>
          <p:cNvSpPr/>
          <p:nvPr/>
        </p:nvSpPr>
        <p:spPr>
          <a:xfrm>
            <a:off x="517740" y="1962759"/>
            <a:ext cx="5243963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Small to Medium Purple fruit with attractive uniform appearance</a:t>
            </a: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Tasty fruit, with high sugar (Brix)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Hardest shell (at </a:t>
            </a:r>
            <a:r>
              <a:rPr lang="en-US" sz="14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</a:t>
            </a:r>
            <a:endParaRPr lang="en-US" sz="1400" dirty="0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028C383A-97A5-BB6D-4F89-679C43EE376C}"/>
              </a:ext>
            </a:extLst>
          </p:cNvPr>
          <p:cNvSpPr/>
          <p:nvPr/>
        </p:nvSpPr>
        <p:spPr>
          <a:xfrm>
            <a:off x="284769" y="2658618"/>
            <a:ext cx="5376672" cy="1591056"/>
          </a:xfrm>
          <a:prstGeom prst="roundRect">
            <a:avLst>
              <a:gd name="adj" fmla="val 4598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F45540AD-7C75-089F-3186-D2C3814214D2}"/>
              </a:ext>
            </a:extLst>
          </p:cNvPr>
          <p:cNvSpPr/>
          <p:nvPr/>
        </p:nvSpPr>
        <p:spPr>
          <a:xfrm>
            <a:off x="109728" y="2719581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12FD51F0-9121-4960-14FF-CCE5A26BBEDB}"/>
              </a:ext>
            </a:extLst>
          </p:cNvPr>
          <p:cNvSpPr/>
          <p:nvPr/>
        </p:nvSpPr>
        <p:spPr>
          <a:xfrm>
            <a:off x="109728" y="2792733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▥</a:t>
            </a:r>
            <a:endParaRPr lang="en-US" sz="22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E6A4E81C-9A0B-5232-0349-08637FB2E1CD}"/>
              </a:ext>
            </a:extLst>
          </p:cNvPr>
          <p:cNvSpPr/>
          <p:nvPr/>
        </p:nvSpPr>
        <p:spPr>
          <a:xfrm>
            <a:off x="672084" y="273177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 Preliminary fruit quality (SIMPLE GENOTYPE MEANS)</a:t>
            </a:r>
            <a:endParaRPr lang="en-US" sz="1400" dirty="0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ED6B23F6-3EAD-F985-6158-3D6E86E0C0BB}"/>
              </a:ext>
            </a:extLst>
          </p:cNvPr>
          <p:cNvSpPr/>
          <p:nvPr/>
        </p:nvSpPr>
        <p:spPr>
          <a:xfrm>
            <a:off x="740664" y="3060954"/>
            <a:ext cx="4754880" cy="932688"/>
          </a:xfrm>
          <a:prstGeom prst="rect">
            <a:avLst/>
          </a:prstGeom>
          <a:solidFill>
            <a:srgbClr val="EEEAF4"/>
          </a:solidFill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9182243F-FB05-3176-EBB8-0F603A6FE8E9}"/>
              </a:ext>
            </a:extLst>
          </p:cNvPr>
          <p:cNvSpPr/>
          <p:nvPr/>
        </p:nvSpPr>
        <p:spPr>
          <a:xfrm>
            <a:off x="202082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30162675-0B64-1B5B-D36F-6B70299F0DCA}"/>
              </a:ext>
            </a:extLst>
          </p:cNvPr>
          <p:cNvSpPr/>
          <p:nvPr/>
        </p:nvSpPr>
        <p:spPr>
          <a:xfrm>
            <a:off x="3136392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3CA17DD2-2BAE-7B7B-AF66-4F30F90CA40B}"/>
              </a:ext>
            </a:extLst>
          </p:cNvPr>
          <p:cNvSpPr/>
          <p:nvPr/>
        </p:nvSpPr>
        <p:spPr>
          <a:xfrm>
            <a:off x="444398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47C0CC0B-3811-7AAB-7901-EA49BA1D271E}"/>
              </a:ext>
            </a:extLst>
          </p:cNvPr>
          <p:cNvSpPr/>
          <p:nvPr/>
        </p:nvSpPr>
        <p:spPr>
          <a:xfrm>
            <a:off x="740664" y="3247492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253C35A7-029D-F5B3-34C8-137AA4D4328E}"/>
              </a:ext>
            </a:extLst>
          </p:cNvPr>
          <p:cNvSpPr/>
          <p:nvPr/>
        </p:nvSpPr>
        <p:spPr>
          <a:xfrm>
            <a:off x="740664" y="3434029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138406B2-6FFD-5FFA-2A34-6BA72A9A9902}"/>
              </a:ext>
            </a:extLst>
          </p:cNvPr>
          <p:cNvSpPr/>
          <p:nvPr/>
        </p:nvSpPr>
        <p:spPr>
          <a:xfrm>
            <a:off x="740664" y="3620567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1CD9F914-46C6-BC61-2908-25CFD3F7B32A}"/>
              </a:ext>
            </a:extLst>
          </p:cNvPr>
          <p:cNvSpPr/>
          <p:nvPr/>
        </p:nvSpPr>
        <p:spPr>
          <a:xfrm>
            <a:off x="740664" y="3807104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41296E99-EC1B-99F6-6DB2-46705BB80698}"/>
              </a:ext>
            </a:extLst>
          </p:cNvPr>
          <p:cNvSpPr/>
          <p:nvPr/>
        </p:nvSpPr>
        <p:spPr>
          <a:xfrm>
            <a:off x="786384" y="308381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Length:</a:t>
            </a:r>
            <a:endParaRPr lang="en-US" sz="105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30879469-C60C-F1D5-93F5-58066E837E05}"/>
              </a:ext>
            </a:extLst>
          </p:cNvPr>
          <p:cNvSpPr/>
          <p:nvPr/>
        </p:nvSpPr>
        <p:spPr>
          <a:xfrm>
            <a:off x="2066544" y="308381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70.4 mm</a:t>
            </a:r>
            <a:endParaRPr lang="en-US" sz="105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88327AAD-99AC-C06F-0928-FF23C507BF92}"/>
              </a:ext>
            </a:extLst>
          </p:cNvPr>
          <p:cNvSpPr/>
          <p:nvPr/>
        </p:nvSpPr>
        <p:spPr>
          <a:xfrm>
            <a:off x="3182112" y="308381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Brix:</a:t>
            </a:r>
            <a:endParaRPr lang="en-US" sz="105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F64755B8-79D8-6A9F-05A0-6400C0A8A43B}"/>
              </a:ext>
            </a:extLst>
          </p:cNvPr>
          <p:cNvSpPr/>
          <p:nvPr/>
        </p:nvSpPr>
        <p:spPr>
          <a:xfrm>
            <a:off x="4489704" y="308381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17.9°Brix</a:t>
            </a:r>
            <a:endParaRPr lang="en-US" sz="1050" dirty="0"/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1E262EBC-477F-C474-631D-70235F8DD0E3}"/>
              </a:ext>
            </a:extLst>
          </p:cNvPr>
          <p:cNvSpPr/>
          <p:nvPr/>
        </p:nvSpPr>
        <p:spPr>
          <a:xfrm>
            <a:off x="786384" y="3270352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Diameter:</a:t>
            </a:r>
            <a:endParaRPr lang="en-US" sz="1050" dirty="0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8DD6E04B-DF6E-B721-8701-F21E77ECEC4F}"/>
              </a:ext>
            </a:extLst>
          </p:cNvPr>
          <p:cNvSpPr/>
          <p:nvPr/>
        </p:nvSpPr>
        <p:spPr>
          <a:xfrm>
            <a:off x="2066544" y="3270352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64.3 mm</a:t>
            </a:r>
            <a:endParaRPr lang="en-US" sz="1050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96446F6C-A963-CE61-8788-A5C57B98E206}"/>
              </a:ext>
            </a:extLst>
          </p:cNvPr>
          <p:cNvSpPr/>
          <p:nvPr/>
        </p:nvSpPr>
        <p:spPr>
          <a:xfrm>
            <a:off x="3182112" y="3270352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pH:</a:t>
            </a:r>
            <a:endParaRPr lang="en-US" sz="1050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3C2F9EB5-4415-2DF8-FF14-F15EF3180F99}"/>
              </a:ext>
            </a:extLst>
          </p:cNvPr>
          <p:cNvSpPr/>
          <p:nvPr/>
        </p:nvSpPr>
        <p:spPr>
          <a:xfrm>
            <a:off x="4489704" y="3270352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</a:rPr>
              <a:t>3.4</a:t>
            </a:r>
            <a:endParaRPr lang="en-US" sz="1050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407CC3D4-3566-B08E-7C6C-4C408E8A1FD3}"/>
              </a:ext>
            </a:extLst>
          </p:cNvPr>
          <p:cNvSpPr/>
          <p:nvPr/>
        </p:nvSpPr>
        <p:spPr>
          <a:xfrm>
            <a:off x="786384" y="3456889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Fruit weight:</a:t>
            </a:r>
            <a:endParaRPr lang="en-US" sz="1050" dirty="0"/>
          </a:p>
        </p:txBody>
      </p:sp>
      <p:sp>
        <p:nvSpPr>
          <p:cNvPr id="31" name="Text 28">
            <a:extLst>
              <a:ext uri="{FF2B5EF4-FFF2-40B4-BE49-F238E27FC236}">
                <a16:creationId xmlns:a16="http://schemas.microsoft.com/office/drawing/2014/main" id="{966F7969-DF20-610D-D1D0-9C97EB0F3229}"/>
              </a:ext>
            </a:extLst>
          </p:cNvPr>
          <p:cNvSpPr/>
          <p:nvPr/>
        </p:nvSpPr>
        <p:spPr>
          <a:xfrm>
            <a:off x="2066544" y="3456889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108 g</a:t>
            </a:r>
            <a:endParaRPr lang="en-US" sz="1050" dirty="0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C4217B1A-C8D5-47E9-13BB-6673F157EA88}"/>
              </a:ext>
            </a:extLst>
          </p:cNvPr>
          <p:cNvSpPr/>
          <p:nvPr/>
        </p:nvSpPr>
        <p:spPr>
          <a:xfrm>
            <a:off x="3182112" y="3456889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thickness:</a:t>
            </a:r>
            <a:endParaRPr lang="en-US" sz="1050" dirty="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0555C115-3B8E-51F9-96B6-0F865A54CBA6}"/>
              </a:ext>
            </a:extLst>
          </p:cNvPr>
          <p:cNvSpPr/>
          <p:nvPr/>
        </p:nvSpPr>
        <p:spPr>
          <a:xfrm>
            <a:off x="4489704" y="3456889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6.4 mm</a:t>
            </a:r>
            <a:endParaRPr lang="en-US" sz="1050" dirty="0"/>
          </a:p>
        </p:txBody>
      </p:sp>
      <p:sp>
        <p:nvSpPr>
          <p:cNvPr id="34" name="Text 31">
            <a:extLst>
              <a:ext uri="{FF2B5EF4-FFF2-40B4-BE49-F238E27FC236}">
                <a16:creationId xmlns:a16="http://schemas.microsoft.com/office/drawing/2014/main" id="{B4235F5F-CBFA-2891-DDF9-818990564D12}"/>
              </a:ext>
            </a:extLst>
          </p:cNvPr>
          <p:cNvSpPr/>
          <p:nvPr/>
        </p:nvSpPr>
        <p:spPr>
          <a:xfrm>
            <a:off x="786384" y="3643427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Firmness:</a:t>
            </a:r>
            <a:endParaRPr lang="en-US" sz="1050" dirty="0"/>
          </a:p>
        </p:txBody>
      </p:sp>
      <p:sp>
        <p:nvSpPr>
          <p:cNvPr id="35" name="Text 32">
            <a:extLst>
              <a:ext uri="{FF2B5EF4-FFF2-40B4-BE49-F238E27FC236}">
                <a16:creationId xmlns:a16="http://schemas.microsoft.com/office/drawing/2014/main" id="{411B1673-1D20-4C30-97DA-629C36481A7D}"/>
              </a:ext>
            </a:extLst>
          </p:cNvPr>
          <p:cNvSpPr/>
          <p:nvPr/>
        </p:nvSpPr>
        <p:spPr>
          <a:xfrm>
            <a:off x="2066544" y="3643427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</a:rPr>
              <a:t>7.26 N</a:t>
            </a:r>
            <a:endParaRPr lang="en-US" sz="1050" dirty="0"/>
          </a:p>
        </p:txBody>
      </p:sp>
      <p:sp>
        <p:nvSpPr>
          <p:cNvPr id="36" name="Text 33">
            <a:extLst>
              <a:ext uri="{FF2B5EF4-FFF2-40B4-BE49-F238E27FC236}">
                <a16:creationId xmlns:a16="http://schemas.microsoft.com/office/drawing/2014/main" id="{E38827E4-CB21-629E-5F10-F8BFD11056AD}"/>
              </a:ext>
            </a:extLst>
          </p:cNvPr>
          <p:cNvSpPr/>
          <p:nvPr/>
        </p:nvSpPr>
        <p:spPr>
          <a:xfrm>
            <a:off x="3182112" y="3643427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weight:</a:t>
            </a:r>
            <a:endParaRPr lang="en-US" sz="1050" dirty="0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D2CE8E8C-F15A-1C46-3DBE-6F7C525B7DF9}"/>
              </a:ext>
            </a:extLst>
          </p:cNvPr>
          <p:cNvSpPr/>
          <p:nvPr/>
        </p:nvSpPr>
        <p:spPr>
          <a:xfrm>
            <a:off x="4489704" y="3643427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64.3 g</a:t>
            </a:r>
            <a:endParaRPr lang="en-US" sz="1050" dirty="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A32BE0D6-8EBF-663C-E7FB-2EF2643D4DB4}"/>
              </a:ext>
            </a:extLst>
          </p:cNvPr>
          <p:cNvSpPr/>
          <p:nvPr/>
        </p:nvSpPr>
        <p:spPr>
          <a:xfrm>
            <a:off x="786384" y="382996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Pulp recovery:</a:t>
            </a:r>
            <a:endParaRPr lang="en-US" sz="1050" dirty="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1AE3DD5C-94A9-3BDC-D5A1-B4EE6C652738}"/>
              </a:ext>
            </a:extLst>
          </p:cNvPr>
          <p:cNvSpPr/>
          <p:nvPr/>
        </p:nvSpPr>
        <p:spPr>
          <a:xfrm>
            <a:off x="2066544" y="382996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40.1 %</a:t>
            </a:r>
            <a:endParaRPr lang="en-US" sz="1050" dirty="0"/>
          </a:p>
        </p:txBody>
      </p:sp>
      <p:sp>
        <p:nvSpPr>
          <p:cNvPr id="40" name="Text 37">
            <a:extLst>
              <a:ext uri="{FF2B5EF4-FFF2-40B4-BE49-F238E27FC236}">
                <a16:creationId xmlns:a16="http://schemas.microsoft.com/office/drawing/2014/main" id="{8915306D-350D-F63F-04FB-5962E72D3EDB}"/>
              </a:ext>
            </a:extLst>
          </p:cNvPr>
          <p:cNvSpPr/>
          <p:nvPr/>
        </p:nvSpPr>
        <p:spPr>
          <a:xfrm>
            <a:off x="3182112" y="382996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F46E70F1-DD95-F3C0-D69A-13ADD251B7BB}"/>
              </a:ext>
            </a:extLst>
          </p:cNvPr>
          <p:cNvSpPr/>
          <p:nvPr/>
        </p:nvSpPr>
        <p:spPr>
          <a:xfrm>
            <a:off x="4489704" y="382996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2" name="Text 39">
            <a:extLst>
              <a:ext uri="{FF2B5EF4-FFF2-40B4-BE49-F238E27FC236}">
                <a16:creationId xmlns:a16="http://schemas.microsoft.com/office/drawing/2014/main" id="{55AABC0A-9FE8-EA19-583A-4C4B9A103373}"/>
              </a:ext>
            </a:extLst>
          </p:cNvPr>
          <p:cNvSpPr/>
          <p:nvPr/>
        </p:nvSpPr>
        <p:spPr>
          <a:xfrm>
            <a:off x="758952" y="4025299"/>
            <a:ext cx="47183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Based on 3 replicates and 9 fruit collected in April 2026 from </a:t>
            </a:r>
            <a:r>
              <a:rPr lang="en-US" sz="1200" i="1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200" dirty="0"/>
          </a:p>
        </p:txBody>
      </p:sp>
      <p:sp>
        <p:nvSpPr>
          <p:cNvPr id="44" name="Shape 41">
            <a:extLst>
              <a:ext uri="{FF2B5EF4-FFF2-40B4-BE49-F238E27FC236}">
                <a16:creationId xmlns:a16="http://schemas.microsoft.com/office/drawing/2014/main" id="{248A179D-35AD-2719-E855-C2BB8A974039}"/>
              </a:ext>
            </a:extLst>
          </p:cNvPr>
          <p:cNvSpPr/>
          <p:nvPr/>
        </p:nvSpPr>
        <p:spPr>
          <a:xfrm>
            <a:off x="109728" y="4405122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5" name="Text 42">
            <a:extLst>
              <a:ext uri="{FF2B5EF4-FFF2-40B4-BE49-F238E27FC236}">
                <a16:creationId xmlns:a16="http://schemas.microsoft.com/office/drawing/2014/main" id="{841EA66F-4D5A-5E61-87A9-4B141798CDA0}"/>
              </a:ext>
            </a:extLst>
          </p:cNvPr>
          <p:cNvSpPr/>
          <p:nvPr/>
        </p:nvSpPr>
        <p:spPr>
          <a:xfrm>
            <a:off x="109728" y="4459986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2100" dirty="0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BE4BF230-B72A-C7E6-05B3-91C9FFC1B476}"/>
              </a:ext>
            </a:extLst>
          </p:cNvPr>
          <p:cNvSpPr/>
          <p:nvPr/>
        </p:nvSpPr>
        <p:spPr>
          <a:xfrm>
            <a:off x="722376" y="4414266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 Strengths</a:t>
            </a:r>
            <a:endParaRPr lang="en-US" sz="1400" dirty="0"/>
          </a:p>
        </p:txBody>
      </p:sp>
      <p:sp>
        <p:nvSpPr>
          <p:cNvPr id="47" name="Text 44">
            <a:extLst>
              <a:ext uri="{FF2B5EF4-FFF2-40B4-BE49-F238E27FC236}">
                <a16:creationId xmlns:a16="http://schemas.microsoft.com/office/drawing/2014/main" id="{D9922718-F80D-8E79-1C53-B850062FD502}"/>
              </a:ext>
            </a:extLst>
          </p:cNvPr>
          <p:cNvSpPr/>
          <p:nvPr/>
        </p:nvSpPr>
        <p:spPr>
          <a:xfrm>
            <a:off x="630936" y="4643972"/>
            <a:ext cx="47365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Strong vine into winter, evidence of early flowering</a:t>
            </a:r>
            <a:endParaRPr lang="en-US" sz="1200" dirty="0"/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Has been requested by a farmer for expanded trial</a:t>
            </a:r>
          </a:p>
          <a:p>
            <a:pPr>
              <a:lnSpc>
                <a:spcPct val="78000"/>
              </a:lnSpc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Hardest fruit of all selections (at </a:t>
            </a:r>
            <a:r>
              <a:rPr lang="en-US" sz="12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), may suggest superior disease resistance and postharvest performance</a:t>
            </a:r>
          </a:p>
          <a:p>
            <a:pPr>
              <a:lnSpc>
                <a:spcPct val="78000"/>
              </a:lnSpc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Fruit seems to taste and look good in winter</a:t>
            </a:r>
          </a:p>
          <a:p>
            <a:pPr>
              <a:lnSpc>
                <a:spcPct val="78000"/>
              </a:lnSpc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lnSpc>
                <a:spcPct val="78000"/>
              </a:lnSpc>
              <a:buNone/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lnSpc>
                <a:spcPct val="78000"/>
              </a:lnSpc>
              <a:buNone/>
            </a:pPr>
            <a:endParaRPr lang="en-US" sz="1200" dirty="0"/>
          </a:p>
        </p:txBody>
      </p:sp>
      <p:sp>
        <p:nvSpPr>
          <p:cNvPr id="48" name="Shape 45">
            <a:extLst>
              <a:ext uri="{FF2B5EF4-FFF2-40B4-BE49-F238E27FC236}">
                <a16:creationId xmlns:a16="http://schemas.microsoft.com/office/drawing/2014/main" id="{903C6787-FD9A-D6A0-1B27-394036B0AC42}"/>
              </a:ext>
            </a:extLst>
          </p:cNvPr>
          <p:cNvSpPr/>
          <p:nvPr/>
        </p:nvSpPr>
        <p:spPr>
          <a:xfrm>
            <a:off x="310896" y="5648706"/>
            <a:ext cx="5376672" cy="859536"/>
          </a:xfrm>
          <a:prstGeom prst="roundRect">
            <a:avLst>
              <a:gd name="adj" fmla="val 8511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9" name="Shape 46">
            <a:extLst>
              <a:ext uri="{FF2B5EF4-FFF2-40B4-BE49-F238E27FC236}">
                <a16:creationId xmlns:a16="http://schemas.microsoft.com/office/drawing/2014/main" id="{A10C8134-DB0C-5D0C-57EF-4AE06625E8A4}"/>
              </a:ext>
            </a:extLst>
          </p:cNvPr>
          <p:cNvSpPr/>
          <p:nvPr/>
        </p:nvSpPr>
        <p:spPr>
          <a:xfrm>
            <a:off x="109728" y="5740146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0" name="Text 47">
            <a:extLst>
              <a:ext uri="{FF2B5EF4-FFF2-40B4-BE49-F238E27FC236}">
                <a16:creationId xmlns:a16="http://schemas.microsoft.com/office/drawing/2014/main" id="{9C7797C0-9278-8B37-30FF-1C01C2965180}"/>
              </a:ext>
            </a:extLst>
          </p:cNvPr>
          <p:cNvSpPr/>
          <p:nvPr/>
        </p:nvSpPr>
        <p:spPr>
          <a:xfrm>
            <a:off x="109728" y="579501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100" dirty="0"/>
          </a:p>
        </p:txBody>
      </p:sp>
      <p:sp>
        <p:nvSpPr>
          <p:cNvPr id="51" name="Text 48">
            <a:extLst>
              <a:ext uri="{FF2B5EF4-FFF2-40B4-BE49-F238E27FC236}">
                <a16:creationId xmlns:a16="http://schemas.microsoft.com/office/drawing/2014/main" id="{F4F0AEC9-281F-D02D-995F-49AC11E5DF92}"/>
              </a:ext>
            </a:extLst>
          </p:cNvPr>
          <p:cNvSpPr/>
          <p:nvPr/>
        </p:nvSpPr>
        <p:spPr>
          <a:xfrm>
            <a:off x="701475" y="5731002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 Commercial fit / still evaluating</a:t>
            </a:r>
            <a:endParaRPr lang="en-US" sz="1400" dirty="0"/>
          </a:p>
        </p:txBody>
      </p:sp>
      <p:sp>
        <p:nvSpPr>
          <p:cNvPr id="52" name="Text 49">
            <a:extLst>
              <a:ext uri="{FF2B5EF4-FFF2-40B4-BE49-F238E27FC236}">
                <a16:creationId xmlns:a16="http://schemas.microsoft.com/office/drawing/2014/main" id="{D44192DA-6491-9840-3C4C-383E3D3FC344}"/>
              </a:ext>
            </a:extLst>
          </p:cNvPr>
          <p:cNvSpPr/>
          <p:nvPr/>
        </p:nvSpPr>
        <p:spPr>
          <a:xfrm>
            <a:off x="713232" y="5945886"/>
            <a:ext cx="4736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Slow starter, takes some time for fruit bearing in first season</a:t>
            </a:r>
            <a:endParaRPr lang="en-US" sz="1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Need postharvest data to confirm </a:t>
            </a:r>
            <a:endParaRPr lang="en-US" sz="1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Lower end of yielders when compared to others (so far)</a:t>
            </a:r>
            <a:endParaRPr lang="en-US" sz="1000" dirty="0"/>
          </a:p>
        </p:txBody>
      </p:sp>
      <p:sp>
        <p:nvSpPr>
          <p:cNvPr id="69" name="Text 64">
            <a:extLst>
              <a:ext uri="{FF2B5EF4-FFF2-40B4-BE49-F238E27FC236}">
                <a16:creationId xmlns:a16="http://schemas.microsoft.com/office/drawing/2014/main" id="{F6AD6808-C2F1-322B-75F7-FD7F1776FC44}"/>
              </a:ext>
            </a:extLst>
          </p:cNvPr>
          <p:cNvSpPr/>
          <p:nvPr/>
        </p:nvSpPr>
        <p:spPr>
          <a:xfrm>
            <a:off x="8703478" y="6482940"/>
            <a:ext cx="1706564" cy="17248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Vine habit and crop load</a:t>
            </a:r>
            <a:endParaRPr lang="en-US" sz="1100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74C43EB2-6FD2-0598-2843-CB7665298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3" r="13880"/>
          <a:stretch>
            <a:fillRect/>
          </a:stretch>
        </p:blipFill>
        <p:spPr>
          <a:xfrm>
            <a:off x="5797296" y="852476"/>
            <a:ext cx="5876964" cy="58029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3" name="Picture 52" descr="Innovation&#10;&#10;AI-generated content may be incorrect.">
            <a:extLst>
              <a:ext uri="{FF2B5EF4-FFF2-40B4-BE49-F238E27FC236}">
                <a16:creationId xmlns:a16="http://schemas.microsoft.com/office/drawing/2014/main" id="{31C886AA-2B0F-31B0-2928-1C02A1016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85" y="121973"/>
            <a:ext cx="2000077" cy="60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4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A2879-713F-1F2C-12AF-5839AB50F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40">
            <a:extLst>
              <a:ext uri="{FF2B5EF4-FFF2-40B4-BE49-F238E27FC236}">
                <a16:creationId xmlns:a16="http://schemas.microsoft.com/office/drawing/2014/main" id="{4C5B1449-E6BA-7E5A-ED9E-D888167FBA50}"/>
              </a:ext>
            </a:extLst>
          </p:cNvPr>
          <p:cNvSpPr/>
          <p:nvPr/>
        </p:nvSpPr>
        <p:spPr>
          <a:xfrm>
            <a:off x="310896" y="4313682"/>
            <a:ext cx="5376672" cy="1280160"/>
          </a:xfrm>
          <a:prstGeom prst="roundRect">
            <a:avLst>
              <a:gd name="adj" fmla="val 5714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53E9E526-F0ED-D5BA-D5DE-B7270C6A54E2}"/>
              </a:ext>
            </a:extLst>
          </p:cNvPr>
          <p:cNvSpPr/>
          <p:nvPr/>
        </p:nvSpPr>
        <p:spPr>
          <a:xfrm>
            <a:off x="278892" y="799778"/>
            <a:ext cx="5715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5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Advanced Selection Fact Sheet</a:t>
            </a:r>
            <a:endParaRPr lang="en-US" sz="265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E5791EF7-00C5-07A6-F3A6-1394F5DFDD29}"/>
              </a:ext>
            </a:extLst>
          </p:cNvPr>
          <p:cNvSpPr/>
          <p:nvPr/>
        </p:nvSpPr>
        <p:spPr>
          <a:xfrm>
            <a:off x="278832" y="1167712"/>
            <a:ext cx="2636520" cy="490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UQP7</a:t>
            </a:r>
            <a:endParaRPr lang="en-US" sz="4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18CB62B4-2DE6-69E1-C3F5-DFDC57963E35}"/>
              </a:ext>
            </a:extLst>
          </p:cNvPr>
          <p:cNvSpPr/>
          <p:nvPr/>
        </p:nvSpPr>
        <p:spPr>
          <a:xfrm>
            <a:off x="278832" y="1733768"/>
            <a:ext cx="5376672" cy="850392"/>
          </a:xfrm>
          <a:prstGeom prst="roundRect">
            <a:avLst>
              <a:gd name="adj" fmla="val 8602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34648836-0227-C8F6-4673-1B3A2B83AF55}"/>
              </a:ext>
            </a:extLst>
          </p:cNvPr>
          <p:cNvSpPr/>
          <p:nvPr/>
        </p:nvSpPr>
        <p:spPr>
          <a:xfrm>
            <a:off x="59437" y="1804746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F41EC427-D8E7-4E6A-2B97-ECE6EA2B8DA6}"/>
              </a:ext>
            </a:extLst>
          </p:cNvPr>
          <p:cNvSpPr/>
          <p:nvPr/>
        </p:nvSpPr>
        <p:spPr>
          <a:xfrm>
            <a:off x="59437" y="1868101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▣</a:t>
            </a:r>
            <a:endParaRPr lang="en-US" sz="21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03D7E37E-1A1E-08BA-ED59-32ECD2960F2A}"/>
              </a:ext>
            </a:extLst>
          </p:cNvPr>
          <p:cNvSpPr/>
          <p:nvPr/>
        </p:nvSpPr>
        <p:spPr>
          <a:xfrm>
            <a:off x="635448" y="1780794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 Selection snapshot</a:t>
            </a:r>
            <a:endParaRPr lang="en-US" sz="1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9D90092A-4CDE-5C23-3C0C-42BBAA468C03}"/>
              </a:ext>
            </a:extLst>
          </p:cNvPr>
          <p:cNvSpPr/>
          <p:nvPr/>
        </p:nvSpPr>
        <p:spPr>
          <a:xfrm>
            <a:off x="630936" y="1962759"/>
            <a:ext cx="47365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Small Purple fruit with attractive appearance</a:t>
            </a: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Tasty fruit in summer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Very high and consistent yielder</a:t>
            </a:r>
            <a:endParaRPr lang="en-US" sz="1400" dirty="0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2B8B0FC5-5E1C-032C-0E68-7DDC6ED0F64E}"/>
              </a:ext>
            </a:extLst>
          </p:cNvPr>
          <p:cNvSpPr/>
          <p:nvPr/>
        </p:nvSpPr>
        <p:spPr>
          <a:xfrm>
            <a:off x="284769" y="2658618"/>
            <a:ext cx="5376672" cy="1591056"/>
          </a:xfrm>
          <a:prstGeom prst="roundRect">
            <a:avLst>
              <a:gd name="adj" fmla="val 4598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81900305-2CBF-3E64-8F9A-C3B1C2441A17}"/>
              </a:ext>
            </a:extLst>
          </p:cNvPr>
          <p:cNvSpPr/>
          <p:nvPr/>
        </p:nvSpPr>
        <p:spPr>
          <a:xfrm>
            <a:off x="109728" y="2719581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FC609499-CA0C-37A1-7619-42CB709037DA}"/>
              </a:ext>
            </a:extLst>
          </p:cNvPr>
          <p:cNvSpPr/>
          <p:nvPr/>
        </p:nvSpPr>
        <p:spPr>
          <a:xfrm>
            <a:off x="109728" y="2792733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▥</a:t>
            </a:r>
            <a:endParaRPr lang="en-US" sz="22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ED5A950F-F7C3-AC18-513F-3B3A967327A2}"/>
              </a:ext>
            </a:extLst>
          </p:cNvPr>
          <p:cNvSpPr/>
          <p:nvPr/>
        </p:nvSpPr>
        <p:spPr>
          <a:xfrm>
            <a:off x="672084" y="273177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 Preliminary fruit quality (SIMPLE GENOTYPE MEANS)</a:t>
            </a:r>
            <a:endParaRPr lang="en-US" sz="1400" dirty="0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7CC8B451-8289-296D-C801-15C23D7C9AD4}"/>
              </a:ext>
            </a:extLst>
          </p:cNvPr>
          <p:cNvSpPr/>
          <p:nvPr/>
        </p:nvSpPr>
        <p:spPr>
          <a:xfrm>
            <a:off x="740664" y="3060954"/>
            <a:ext cx="4754880" cy="932688"/>
          </a:xfrm>
          <a:prstGeom prst="rect">
            <a:avLst/>
          </a:prstGeom>
          <a:solidFill>
            <a:srgbClr val="EEEAF4"/>
          </a:solidFill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A96E4247-AA47-37DB-CE84-9A2AD4663645}"/>
              </a:ext>
            </a:extLst>
          </p:cNvPr>
          <p:cNvSpPr/>
          <p:nvPr/>
        </p:nvSpPr>
        <p:spPr>
          <a:xfrm>
            <a:off x="202082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A01C1F38-C42C-5ABA-EBED-6905DB7BC83C}"/>
              </a:ext>
            </a:extLst>
          </p:cNvPr>
          <p:cNvSpPr/>
          <p:nvPr/>
        </p:nvSpPr>
        <p:spPr>
          <a:xfrm>
            <a:off x="3136392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CC1F5CEC-E80F-2562-7137-16E0ADFD5EA9}"/>
              </a:ext>
            </a:extLst>
          </p:cNvPr>
          <p:cNvSpPr/>
          <p:nvPr/>
        </p:nvSpPr>
        <p:spPr>
          <a:xfrm>
            <a:off x="444398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AF491A64-1502-BF4A-0CD1-AF21126CCD0D}"/>
              </a:ext>
            </a:extLst>
          </p:cNvPr>
          <p:cNvSpPr/>
          <p:nvPr/>
        </p:nvSpPr>
        <p:spPr>
          <a:xfrm>
            <a:off x="740664" y="3247492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9097CBDA-1088-7BA6-54B2-81ED8DEF54E4}"/>
              </a:ext>
            </a:extLst>
          </p:cNvPr>
          <p:cNvSpPr/>
          <p:nvPr/>
        </p:nvSpPr>
        <p:spPr>
          <a:xfrm>
            <a:off x="740664" y="3434029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4BC4A2E0-4457-7363-D2ED-73E78DE7E70E}"/>
              </a:ext>
            </a:extLst>
          </p:cNvPr>
          <p:cNvSpPr/>
          <p:nvPr/>
        </p:nvSpPr>
        <p:spPr>
          <a:xfrm>
            <a:off x="740664" y="3620567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65BBBCD8-F312-C456-5D79-2D5BAA9D3316}"/>
              </a:ext>
            </a:extLst>
          </p:cNvPr>
          <p:cNvSpPr/>
          <p:nvPr/>
        </p:nvSpPr>
        <p:spPr>
          <a:xfrm>
            <a:off x="740664" y="3807104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BBC1825A-9A0B-F0FC-204D-3050FC46CA0A}"/>
              </a:ext>
            </a:extLst>
          </p:cNvPr>
          <p:cNvSpPr/>
          <p:nvPr/>
        </p:nvSpPr>
        <p:spPr>
          <a:xfrm>
            <a:off x="786384" y="308381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Length:</a:t>
            </a:r>
            <a:endParaRPr lang="en-US" sz="105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0EFBEEAD-A116-7334-D97E-225D367BE5E1}"/>
              </a:ext>
            </a:extLst>
          </p:cNvPr>
          <p:cNvSpPr/>
          <p:nvPr/>
        </p:nvSpPr>
        <p:spPr>
          <a:xfrm>
            <a:off x="2066544" y="308381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65.4 mm</a:t>
            </a:r>
            <a:endParaRPr lang="en-US" sz="105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0282E2CB-C2E4-2676-527B-8AF0E88E81ED}"/>
              </a:ext>
            </a:extLst>
          </p:cNvPr>
          <p:cNvSpPr/>
          <p:nvPr/>
        </p:nvSpPr>
        <p:spPr>
          <a:xfrm>
            <a:off x="3182112" y="308381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Brix:</a:t>
            </a:r>
            <a:endParaRPr lang="en-US" sz="105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D0326284-8341-ED62-FC40-C8DC93FBD1A6}"/>
              </a:ext>
            </a:extLst>
          </p:cNvPr>
          <p:cNvSpPr/>
          <p:nvPr/>
        </p:nvSpPr>
        <p:spPr>
          <a:xfrm>
            <a:off x="4489704" y="308381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16.65°Brix</a:t>
            </a:r>
            <a:endParaRPr lang="en-US" sz="1050" dirty="0"/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0EF5DB34-3D6A-D389-CF49-378FB7B429DA}"/>
              </a:ext>
            </a:extLst>
          </p:cNvPr>
          <p:cNvSpPr/>
          <p:nvPr/>
        </p:nvSpPr>
        <p:spPr>
          <a:xfrm>
            <a:off x="786384" y="3270352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Diameter:</a:t>
            </a:r>
            <a:endParaRPr lang="en-US" sz="1050" dirty="0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DCCE13A7-2C75-2EDA-208F-F4BDF1728FD1}"/>
              </a:ext>
            </a:extLst>
          </p:cNvPr>
          <p:cNvSpPr/>
          <p:nvPr/>
        </p:nvSpPr>
        <p:spPr>
          <a:xfrm>
            <a:off x="2066544" y="3270352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60 mm</a:t>
            </a:r>
            <a:endParaRPr lang="en-US" sz="1050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67131510-980C-B98C-B293-6675D4868B06}"/>
              </a:ext>
            </a:extLst>
          </p:cNvPr>
          <p:cNvSpPr/>
          <p:nvPr/>
        </p:nvSpPr>
        <p:spPr>
          <a:xfrm>
            <a:off x="3182112" y="3270352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pH:</a:t>
            </a:r>
            <a:endParaRPr lang="en-US" sz="1050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55B59D21-0258-27D2-4284-3FAA2B3CEF03}"/>
              </a:ext>
            </a:extLst>
          </p:cNvPr>
          <p:cNvSpPr/>
          <p:nvPr/>
        </p:nvSpPr>
        <p:spPr>
          <a:xfrm>
            <a:off x="4489704" y="3270352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</a:rPr>
              <a:t>3.2</a:t>
            </a:r>
            <a:endParaRPr lang="en-US" sz="1050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0278E3CB-5D66-EA5B-5A3D-6FC7A9A4EB66}"/>
              </a:ext>
            </a:extLst>
          </p:cNvPr>
          <p:cNvSpPr/>
          <p:nvPr/>
        </p:nvSpPr>
        <p:spPr>
          <a:xfrm>
            <a:off x="786384" y="3456889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Fruit weight:</a:t>
            </a:r>
            <a:endParaRPr lang="en-US" sz="1050" dirty="0"/>
          </a:p>
        </p:txBody>
      </p:sp>
      <p:sp>
        <p:nvSpPr>
          <p:cNvPr id="31" name="Text 28">
            <a:extLst>
              <a:ext uri="{FF2B5EF4-FFF2-40B4-BE49-F238E27FC236}">
                <a16:creationId xmlns:a16="http://schemas.microsoft.com/office/drawing/2014/main" id="{279493AB-274C-BAED-56AA-BE963538D669}"/>
              </a:ext>
            </a:extLst>
          </p:cNvPr>
          <p:cNvSpPr/>
          <p:nvPr/>
        </p:nvSpPr>
        <p:spPr>
          <a:xfrm>
            <a:off x="2066544" y="3456889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95.2 g</a:t>
            </a:r>
            <a:endParaRPr lang="en-US" sz="1050" dirty="0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D33B5D1C-FA54-6DD6-080F-376EEDBCC756}"/>
              </a:ext>
            </a:extLst>
          </p:cNvPr>
          <p:cNvSpPr/>
          <p:nvPr/>
        </p:nvSpPr>
        <p:spPr>
          <a:xfrm>
            <a:off x="3182112" y="3456889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thickness:</a:t>
            </a:r>
            <a:endParaRPr lang="en-US" sz="1050" dirty="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51D1E310-609A-5FF5-0B09-B30364C5C649}"/>
              </a:ext>
            </a:extLst>
          </p:cNvPr>
          <p:cNvSpPr/>
          <p:nvPr/>
        </p:nvSpPr>
        <p:spPr>
          <a:xfrm>
            <a:off x="4489704" y="3456889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5.8 mm</a:t>
            </a:r>
            <a:endParaRPr lang="en-US" sz="1050" dirty="0"/>
          </a:p>
        </p:txBody>
      </p:sp>
      <p:sp>
        <p:nvSpPr>
          <p:cNvPr id="34" name="Text 31">
            <a:extLst>
              <a:ext uri="{FF2B5EF4-FFF2-40B4-BE49-F238E27FC236}">
                <a16:creationId xmlns:a16="http://schemas.microsoft.com/office/drawing/2014/main" id="{09A08D0E-795D-2946-A6BA-C8B938EFBA0C}"/>
              </a:ext>
            </a:extLst>
          </p:cNvPr>
          <p:cNvSpPr/>
          <p:nvPr/>
        </p:nvSpPr>
        <p:spPr>
          <a:xfrm>
            <a:off x="786384" y="3643427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Firmness:</a:t>
            </a:r>
            <a:endParaRPr lang="en-US" sz="1050" dirty="0"/>
          </a:p>
        </p:txBody>
      </p:sp>
      <p:sp>
        <p:nvSpPr>
          <p:cNvPr id="35" name="Text 32">
            <a:extLst>
              <a:ext uri="{FF2B5EF4-FFF2-40B4-BE49-F238E27FC236}">
                <a16:creationId xmlns:a16="http://schemas.microsoft.com/office/drawing/2014/main" id="{62315BE1-90A7-894E-3CEF-516F2405C0AB}"/>
              </a:ext>
            </a:extLst>
          </p:cNvPr>
          <p:cNvSpPr/>
          <p:nvPr/>
        </p:nvSpPr>
        <p:spPr>
          <a:xfrm>
            <a:off x="2066544" y="3643427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</a:rPr>
              <a:t>6.32 N</a:t>
            </a:r>
            <a:endParaRPr lang="en-US" sz="1050" dirty="0"/>
          </a:p>
        </p:txBody>
      </p:sp>
      <p:sp>
        <p:nvSpPr>
          <p:cNvPr id="36" name="Text 33">
            <a:extLst>
              <a:ext uri="{FF2B5EF4-FFF2-40B4-BE49-F238E27FC236}">
                <a16:creationId xmlns:a16="http://schemas.microsoft.com/office/drawing/2014/main" id="{F840BA23-47B6-2294-A040-7539B8F8502A}"/>
              </a:ext>
            </a:extLst>
          </p:cNvPr>
          <p:cNvSpPr/>
          <p:nvPr/>
        </p:nvSpPr>
        <p:spPr>
          <a:xfrm>
            <a:off x="3182112" y="3643427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weight:</a:t>
            </a:r>
            <a:endParaRPr lang="en-US" sz="1050" dirty="0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27340DC8-921D-C281-9A62-A908060160FD}"/>
              </a:ext>
            </a:extLst>
          </p:cNvPr>
          <p:cNvSpPr/>
          <p:nvPr/>
        </p:nvSpPr>
        <p:spPr>
          <a:xfrm>
            <a:off x="4489704" y="3643427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49.6 g</a:t>
            </a:r>
            <a:endParaRPr lang="en-US" sz="1050" dirty="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24FB70AF-BF21-E15A-FF7F-94A1A09D4654}"/>
              </a:ext>
            </a:extLst>
          </p:cNvPr>
          <p:cNvSpPr/>
          <p:nvPr/>
        </p:nvSpPr>
        <p:spPr>
          <a:xfrm>
            <a:off x="786384" y="382996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Pulp recovery:</a:t>
            </a:r>
            <a:endParaRPr lang="en-US" sz="1050" dirty="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15AF3221-0BCA-C619-6C2A-DA6BE91A0BFD}"/>
              </a:ext>
            </a:extLst>
          </p:cNvPr>
          <p:cNvSpPr/>
          <p:nvPr/>
        </p:nvSpPr>
        <p:spPr>
          <a:xfrm>
            <a:off x="2066544" y="382996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47.7 %</a:t>
            </a:r>
            <a:endParaRPr lang="en-US" sz="1050" dirty="0"/>
          </a:p>
        </p:txBody>
      </p:sp>
      <p:sp>
        <p:nvSpPr>
          <p:cNvPr id="40" name="Text 37">
            <a:extLst>
              <a:ext uri="{FF2B5EF4-FFF2-40B4-BE49-F238E27FC236}">
                <a16:creationId xmlns:a16="http://schemas.microsoft.com/office/drawing/2014/main" id="{23513D0D-7EF8-2E1C-594D-1297897F1312}"/>
              </a:ext>
            </a:extLst>
          </p:cNvPr>
          <p:cNvSpPr/>
          <p:nvPr/>
        </p:nvSpPr>
        <p:spPr>
          <a:xfrm>
            <a:off x="3182112" y="382996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1D356318-D769-34FC-DFB0-13F0E50EBFCC}"/>
              </a:ext>
            </a:extLst>
          </p:cNvPr>
          <p:cNvSpPr/>
          <p:nvPr/>
        </p:nvSpPr>
        <p:spPr>
          <a:xfrm>
            <a:off x="4489704" y="382996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2" name="Text 39">
            <a:extLst>
              <a:ext uri="{FF2B5EF4-FFF2-40B4-BE49-F238E27FC236}">
                <a16:creationId xmlns:a16="http://schemas.microsoft.com/office/drawing/2014/main" id="{6A36DF6A-8050-387E-3905-ECC7A00B4C68}"/>
              </a:ext>
            </a:extLst>
          </p:cNvPr>
          <p:cNvSpPr/>
          <p:nvPr/>
        </p:nvSpPr>
        <p:spPr>
          <a:xfrm>
            <a:off x="758952" y="4025299"/>
            <a:ext cx="47183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Based on 3 replicates and 9 fruit collected in April 2026 from </a:t>
            </a:r>
            <a:r>
              <a:rPr lang="en-US" sz="1200" i="1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200" dirty="0"/>
          </a:p>
        </p:txBody>
      </p:sp>
      <p:sp>
        <p:nvSpPr>
          <p:cNvPr id="44" name="Shape 41">
            <a:extLst>
              <a:ext uri="{FF2B5EF4-FFF2-40B4-BE49-F238E27FC236}">
                <a16:creationId xmlns:a16="http://schemas.microsoft.com/office/drawing/2014/main" id="{60FD8338-AAC2-EA34-F8AE-4640FE5C5BA7}"/>
              </a:ext>
            </a:extLst>
          </p:cNvPr>
          <p:cNvSpPr/>
          <p:nvPr/>
        </p:nvSpPr>
        <p:spPr>
          <a:xfrm>
            <a:off x="109728" y="4405122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5" name="Text 42">
            <a:extLst>
              <a:ext uri="{FF2B5EF4-FFF2-40B4-BE49-F238E27FC236}">
                <a16:creationId xmlns:a16="http://schemas.microsoft.com/office/drawing/2014/main" id="{E438DB13-10CE-E353-6B9D-0531B115AA46}"/>
              </a:ext>
            </a:extLst>
          </p:cNvPr>
          <p:cNvSpPr/>
          <p:nvPr/>
        </p:nvSpPr>
        <p:spPr>
          <a:xfrm>
            <a:off x="109728" y="4459986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2100" dirty="0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E3CB3C4E-0B9E-7AB4-194B-B7CE2E47836C}"/>
              </a:ext>
            </a:extLst>
          </p:cNvPr>
          <p:cNvSpPr/>
          <p:nvPr/>
        </p:nvSpPr>
        <p:spPr>
          <a:xfrm>
            <a:off x="722376" y="4414266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 Strengths</a:t>
            </a:r>
            <a:endParaRPr lang="en-US" sz="1400" dirty="0"/>
          </a:p>
        </p:txBody>
      </p:sp>
      <p:sp>
        <p:nvSpPr>
          <p:cNvPr id="47" name="Text 44">
            <a:extLst>
              <a:ext uri="{FF2B5EF4-FFF2-40B4-BE49-F238E27FC236}">
                <a16:creationId xmlns:a16="http://schemas.microsoft.com/office/drawing/2014/main" id="{23AF9C78-2093-5DFC-43BE-D43C5B47FFA1}"/>
              </a:ext>
            </a:extLst>
          </p:cNvPr>
          <p:cNvSpPr/>
          <p:nvPr/>
        </p:nvSpPr>
        <p:spPr>
          <a:xfrm>
            <a:off x="630936" y="4643972"/>
            <a:ext cx="47365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Highest yielder in trial with consistent dropping</a:t>
            </a:r>
          </a:p>
          <a:p>
            <a:pPr>
              <a:lnSpc>
                <a:spcPct val="78000"/>
              </a:lnSpc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Nice tasting fruit into the summer</a:t>
            </a:r>
          </a:p>
          <a:p>
            <a:pPr>
              <a:lnSpc>
                <a:spcPct val="78000"/>
              </a:lnSpc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Second highest pulp recovery values (at </a:t>
            </a:r>
            <a:r>
              <a:rPr lang="en-US" sz="12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site)</a:t>
            </a:r>
          </a:p>
          <a:p>
            <a:pPr>
              <a:lnSpc>
                <a:spcPct val="78000"/>
              </a:lnSpc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lnSpc>
                <a:spcPct val="78000"/>
              </a:lnSpc>
              <a:buNone/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lnSpc>
                <a:spcPct val="78000"/>
              </a:lnSpc>
              <a:buNone/>
            </a:pPr>
            <a:endParaRPr lang="en-US" sz="1200" dirty="0"/>
          </a:p>
        </p:txBody>
      </p:sp>
      <p:sp>
        <p:nvSpPr>
          <p:cNvPr id="48" name="Shape 45">
            <a:extLst>
              <a:ext uri="{FF2B5EF4-FFF2-40B4-BE49-F238E27FC236}">
                <a16:creationId xmlns:a16="http://schemas.microsoft.com/office/drawing/2014/main" id="{EF395B4B-E77E-60CC-78BE-684D64DAB319}"/>
              </a:ext>
            </a:extLst>
          </p:cNvPr>
          <p:cNvSpPr/>
          <p:nvPr/>
        </p:nvSpPr>
        <p:spPr>
          <a:xfrm>
            <a:off x="310896" y="5648706"/>
            <a:ext cx="5376672" cy="859536"/>
          </a:xfrm>
          <a:prstGeom prst="roundRect">
            <a:avLst>
              <a:gd name="adj" fmla="val 8511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9" name="Shape 46">
            <a:extLst>
              <a:ext uri="{FF2B5EF4-FFF2-40B4-BE49-F238E27FC236}">
                <a16:creationId xmlns:a16="http://schemas.microsoft.com/office/drawing/2014/main" id="{F870EF1D-CF1A-4DE3-C1D9-7B9D241F3B17}"/>
              </a:ext>
            </a:extLst>
          </p:cNvPr>
          <p:cNvSpPr/>
          <p:nvPr/>
        </p:nvSpPr>
        <p:spPr>
          <a:xfrm>
            <a:off x="109728" y="5740146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0" name="Text 47">
            <a:extLst>
              <a:ext uri="{FF2B5EF4-FFF2-40B4-BE49-F238E27FC236}">
                <a16:creationId xmlns:a16="http://schemas.microsoft.com/office/drawing/2014/main" id="{491941F7-9FB5-6013-7DE8-3B0729F30781}"/>
              </a:ext>
            </a:extLst>
          </p:cNvPr>
          <p:cNvSpPr/>
          <p:nvPr/>
        </p:nvSpPr>
        <p:spPr>
          <a:xfrm>
            <a:off x="109728" y="579501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100" dirty="0"/>
          </a:p>
        </p:txBody>
      </p:sp>
      <p:sp>
        <p:nvSpPr>
          <p:cNvPr id="51" name="Text 48">
            <a:extLst>
              <a:ext uri="{FF2B5EF4-FFF2-40B4-BE49-F238E27FC236}">
                <a16:creationId xmlns:a16="http://schemas.microsoft.com/office/drawing/2014/main" id="{389136B1-FC0E-F48D-C5F2-1D795DC04153}"/>
              </a:ext>
            </a:extLst>
          </p:cNvPr>
          <p:cNvSpPr/>
          <p:nvPr/>
        </p:nvSpPr>
        <p:spPr>
          <a:xfrm>
            <a:off x="701475" y="5731002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 Commercial fit / still evaluating</a:t>
            </a:r>
            <a:endParaRPr lang="en-US" sz="1400" dirty="0"/>
          </a:p>
        </p:txBody>
      </p:sp>
      <p:sp>
        <p:nvSpPr>
          <p:cNvPr id="52" name="Text 49">
            <a:extLst>
              <a:ext uri="{FF2B5EF4-FFF2-40B4-BE49-F238E27FC236}">
                <a16:creationId xmlns:a16="http://schemas.microsoft.com/office/drawing/2014/main" id="{5E82CB44-8E97-1919-7618-19AF17AFBCE5}"/>
              </a:ext>
            </a:extLst>
          </p:cNvPr>
          <p:cNvSpPr/>
          <p:nvPr/>
        </p:nvSpPr>
        <p:spPr>
          <a:xfrm>
            <a:off x="713232" y="5945886"/>
            <a:ext cx="4736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Smaller fruit, will have to check the direction of the industry on this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Soft skin, will have to check postharvest performance.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Taste can be tart into the winter, monitor taste postharvest for improvements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Some vine defoliation in winter</a:t>
            </a:r>
          </a:p>
          <a:p>
            <a:pPr>
              <a:lnSpc>
                <a:spcPct val="80000"/>
              </a:lnSpc>
            </a:pPr>
            <a:endParaRPr lang="en-US" sz="10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>
              <a:lnSpc>
                <a:spcPct val="80000"/>
              </a:lnSpc>
            </a:pPr>
            <a:endParaRPr lang="en-US" sz="1000" dirty="0"/>
          </a:p>
        </p:txBody>
      </p:sp>
      <p:sp>
        <p:nvSpPr>
          <p:cNvPr id="69" name="Text 64">
            <a:extLst>
              <a:ext uri="{FF2B5EF4-FFF2-40B4-BE49-F238E27FC236}">
                <a16:creationId xmlns:a16="http://schemas.microsoft.com/office/drawing/2014/main" id="{E84B3EFC-AC06-6FB8-68F2-847FF5B2FF97}"/>
              </a:ext>
            </a:extLst>
          </p:cNvPr>
          <p:cNvSpPr/>
          <p:nvPr/>
        </p:nvSpPr>
        <p:spPr>
          <a:xfrm>
            <a:off x="8703478" y="6482940"/>
            <a:ext cx="1706564" cy="17248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Vine habit and crop load</a:t>
            </a:r>
            <a:endParaRPr lang="en-US" sz="1100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B61E5F3E-6916-DEB9-42B2-4BB2B309A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2" r="14076" b="6705"/>
          <a:stretch>
            <a:fillRect/>
          </a:stretch>
        </p:blipFill>
        <p:spPr>
          <a:xfrm>
            <a:off x="5773071" y="944580"/>
            <a:ext cx="3548211" cy="3298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A1B7A7A-5EA5-C990-1D6C-BBE2864CF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0" t="26159" r="34967" b="10134"/>
          <a:stretch>
            <a:fillRect/>
          </a:stretch>
        </p:blipFill>
        <p:spPr>
          <a:xfrm rot="5400000">
            <a:off x="9660129" y="2735400"/>
            <a:ext cx="2183875" cy="2760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AD052309-8BCD-01BC-25A6-58DD1D4D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0" r="16964" b="20018"/>
          <a:stretch>
            <a:fillRect/>
          </a:stretch>
        </p:blipFill>
        <p:spPr>
          <a:xfrm>
            <a:off x="5815352" y="4312078"/>
            <a:ext cx="3505930" cy="22446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AE3F2507-D782-0D6C-D2DE-B1BEE5B6A7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b="25766"/>
          <a:stretch>
            <a:fillRect/>
          </a:stretch>
        </p:blipFill>
        <p:spPr>
          <a:xfrm>
            <a:off x="9371573" y="978963"/>
            <a:ext cx="2760990" cy="1967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629605D-6767-C149-335A-B772C19B11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97" t="3776" r="21635"/>
          <a:stretch>
            <a:fillRect/>
          </a:stretch>
        </p:blipFill>
        <p:spPr>
          <a:xfrm rot="5400000">
            <a:off x="9959403" y="4651443"/>
            <a:ext cx="1535037" cy="2710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3" name="Picture 52" descr="Innovation&#10;&#10;AI-generated content may be incorrect.">
            <a:extLst>
              <a:ext uri="{FF2B5EF4-FFF2-40B4-BE49-F238E27FC236}">
                <a16:creationId xmlns:a16="http://schemas.microsoft.com/office/drawing/2014/main" id="{41921379-52A6-9D0E-4229-81B50A76C0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85" y="121973"/>
            <a:ext cx="2000077" cy="60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41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DBADC-36CE-83C7-6E47-38B8D5650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40">
            <a:extLst>
              <a:ext uri="{FF2B5EF4-FFF2-40B4-BE49-F238E27FC236}">
                <a16:creationId xmlns:a16="http://schemas.microsoft.com/office/drawing/2014/main" id="{9B4F8AFC-2A25-B683-6FA2-F3CC1F41AD36}"/>
              </a:ext>
            </a:extLst>
          </p:cNvPr>
          <p:cNvSpPr/>
          <p:nvPr/>
        </p:nvSpPr>
        <p:spPr>
          <a:xfrm>
            <a:off x="310896" y="4313682"/>
            <a:ext cx="5376672" cy="1280160"/>
          </a:xfrm>
          <a:prstGeom prst="roundRect">
            <a:avLst>
              <a:gd name="adj" fmla="val 5714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A4C475C0-0F90-C9C0-1513-F4482F79328C}"/>
              </a:ext>
            </a:extLst>
          </p:cNvPr>
          <p:cNvSpPr/>
          <p:nvPr/>
        </p:nvSpPr>
        <p:spPr>
          <a:xfrm>
            <a:off x="278892" y="799778"/>
            <a:ext cx="5715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5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Advanced Selection Fact Sheet</a:t>
            </a:r>
            <a:endParaRPr lang="en-US" sz="265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A908E1A6-AC3A-6712-103B-D5B23AFD5C62}"/>
              </a:ext>
            </a:extLst>
          </p:cNvPr>
          <p:cNvSpPr/>
          <p:nvPr/>
        </p:nvSpPr>
        <p:spPr>
          <a:xfrm>
            <a:off x="278832" y="1167712"/>
            <a:ext cx="2636520" cy="490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UQP8</a:t>
            </a:r>
            <a:endParaRPr lang="en-US" sz="4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60A75DE7-DB85-54BB-B2F4-20E83F591912}"/>
              </a:ext>
            </a:extLst>
          </p:cNvPr>
          <p:cNvSpPr/>
          <p:nvPr/>
        </p:nvSpPr>
        <p:spPr>
          <a:xfrm>
            <a:off x="278832" y="1733768"/>
            <a:ext cx="5376672" cy="850392"/>
          </a:xfrm>
          <a:prstGeom prst="roundRect">
            <a:avLst>
              <a:gd name="adj" fmla="val 8602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57EC290B-5978-7542-3569-3115C35C68CD}"/>
              </a:ext>
            </a:extLst>
          </p:cNvPr>
          <p:cNvSpPr/>
          <p:nvPr/>
        </p:nvSpPr>
        <p:spPr>
          <a:xfrm>
            <a:off x="59437" y="1804746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02BD501C-E08E-BFCC-444D-F69BED852EEF}"/>
              </a:ext>
            </a:extLst>
          </p:cNvPr>
          <p:cNvSpPr/>
          <p:nvPr/>
        </p:nvSpPr>
        <p:spPr>
          <a:xfrm>
            <a:off x="59437" y="1868101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▣</a:t>
            </a:r>
            <a:endParaRPr lang="en-US" sz="21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BEA1F900-E1E4-2892-4799-295F1D1FF82B}"/>
              </a:ext>
            </a:extLst>
          </p:cNvPr>
          <p:cNvSpPr/>
          <p:nvPr/>
        </p:nvSpPr>
        <p:spPr>
          <a:xfrm>
            <a:off x="635448" y="1780794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 Selection snapshot</a:t>
            </a:r>
            <a:endParaRPr lang="en-US" sz="1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D5E51185-8565-280C-6F23-837DE3B8BE31}"/>
              </a:ext>
            </a:extLst>
          </p:cNvPr>
          <p:cNvSpPr/>
          <p:nvPr/>
        </p:nvSpPr>
        <p:spPr>
          <a:xfrm>
            <a:off x="630936" y="1962759"/>
            <a:ext cx="47365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Med Purple fruit with attractive appearance</a:t>
            </a: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Very tasty fruit, with complex taste and high pH</a:t>
            </a:r>
          </a:p>
          <a:p>
            <a:pPr>
              <a:lnSpc>
                <a:spcPct val="90000"/>
              </a:lnSpc>
            </a:pPr>
            <a:endParaRPr lang="en-US" sz="1400" dirty="0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70A9C530-B917-4559-C14B-1098BEECDA60}"/>
              </a:ext>
            </a:extLst>
          </p:cNvPr>
          <p:cNvSpPr/>
          <p:nvPr/>
        </p:nvSpPr>
        <p:spPr>
          <a:xfrm>
            <a:off x="284769" y="2658618"/>
            <a:ext cx="5376672" cy="1591056"/>
          </a:xfrm>
          <a:prstGeom prst="roundRect">
            <a:avLst>
              <a:gd name="adj" fmla="val 4598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2821D596-9C1E-937F-5FE2-B8E470D7294D}"/>
              </a:ext>
            </a:extLst>
          </p:cNvPr>
          <p:cNvSpPr/>
          <p:nvPr/>
        </p:nvSpPr>
        <p:spPr>
          <a:xfrm>
            <a:off x="109728" y="2719581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2B28BD83-B82A-A3E9-E055-62E639FBCFE2}"/>
              </a:ext>
            </a:extLst>
          </p:cNvPr>
          <p:cNvSpPr/>
          <p:nvPr/>
        </p:nvSpPr>
        <p:spPr>
          <a:xfrm>
            <a:off x="109728" y="2792733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▥</a:t>
            </a:r>
            <a:endParaRPr lang="en-US" sz="22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E4CBD2DE-0DEF-77AA-3024-E1AEDAD8768F}"/>
              </a:ext>
            </a:extLst>
          </p:cNvPr>
          <p:cNvSpPr/>
          <p:nvPr/>
        </p:nvSpPr>
        <p:spPr>
          <a:xfrm>
            <a:off x="672084" y="273177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 Preliminary fruit quality (SIMPLE GENOTYPE MEANS)</a:t>
            </a:r>
            <a:endParaRPr lang="en-US" sz="1400" dirty="0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62BB1719-CE2E-B630-B09E-689033EF1272}"/>
              </a:ext>
            </a:extLst>
          </p:cNvPr>
          <p:cNvSpPr/>
          <p:nvPr/>
        </p:nvSpPr>
        <p:spPr>
          <a:xfrm>
            <a:off x="740664" y="3060954"/>
            <a:ext cx="4754880" cy="932688"/>
          </a:xfrm>
          <a:prstGeom prst="rect">
            <a:avLst/>
          </a:prstGeom>
          <a:solidFill>
            <a:srgbClr val="EEEAF4"/>
          </a:solidFill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BC2ECE46-1E86-FFBF-43F4-24C1BBB943E7}"/>
              </a:ext>
            </a:extLst>
          </p:cNvPr>
          <p:cNvSpPr/>
          <p:nvPr/>
        </p:nvSpPr>
        <p:spPr>
          <a:xfrm>
            <a:off x="202082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894287F6-CD52-C3E1-D1BD-7DCB82D6968C}"/>
              </a:ext>
            </a:extLst>
          </p:cNvPr>
          <p:cNvSpPr/>
          <p:nvPr/>
        </p:nvSpPr>
        <p:spPr>
          <a:xfrm>
            <a:off x="3136392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BCAFC632-E3BB-CA6C-2701-8625C408EB8C}"/>
              </a:ext>
            </a:extLst>
          </p:cNvPr>
          <p:cNvSpPr/>
          <p:nvPr/>
        </p:nvSpPr>
        <p:spPr>
          <a:xfrm>
            <a:off x="444398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BA8DAE2B-9099-862C-1FA7-E2ABF1A77864}"/>
              </a:ext>
            </a:extLst>
          </p:cNvPr>
          <p:cNvSpPr/>
          <p:nvPr/>
        </p:nvSpPr>
        <p:spPr>
          <a:xfrm>
            <a:off x="740664" y="3247492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129ED1E4-ADC9-8517-9230-7D7BCAFCC169}"/>
              </a:ext>
            </a:extLst>
          </p:cNvPr>
          <p:cNvSpPr/>
          <p:nvPr/>
        </p:nvSpPr>
        <p:spPr>
          <a:xfrm>
            <a:off x="740664" y="3434029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E89978D7-D0DE-9A32-CD32-14B7E42F0250}"/>
              </a:ext>
            </a:extLst>
          </p:cNvPr>
          <p:cNvSpPr/>
          <p:nvPr/>
        </p:nvSpPr>
        <p:spPr>
          <a:xfrm>
            <a:off x="740664" y="3620567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126CAA37-A325-EDA9-FB8A-83D12A969667}"/>
              </a:ext>
            </a:extLst>
          </p:cNvPr>
          <p:cNvSpPr/>
          <p:nvPr/>
        </p:nvSpPr>
        <p:spPr>
          <a:xfrm>
            <a:off x="740664" y="3807104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5D136FB9-D6FF-C602-DA90-B1E1ABC53B3D}"/>
              </a:ext>
            </a:extLst>
          </p:cNvPr>
          <p:cNvSpPr/>
          <p:nvPr/>
        </p:nvSpPr>
        <p:spPr>
          <a:xfrm>
            <a:off x="786384" y="308381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Length:</a:t>
            </a:r>
            <a:endParaRPr lang="en-US" sz="105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7FB34F84-0FA3-2FE6-C2D8-4BC9B741E62D}"/>
              </a:ext>
            </a:extLst>
          </p:cNvPr>
          <p:cNvSpPr/>
          <p:nvPr/>
        </p:nvSpPr>
        <p:spPr>
          <a:xfrm>
            <a:off x="2066544" y="308381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66.2 mm</a:t>
            </a:r>
            <a:endParaRPr lang="en-US" sz="105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8703BB21-092D-8E04-D381-E9BE663FDD9B}"/>
              </a:ext>
            </a:extLst>
          </p:cNvPr>
          <p:cNvSpPr/>
          <p:nvPr/>
        </p:nvSpPr>
        <p:spPr>
          <a:xfrm>
            <a:off x="3182112" y="308381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Brix:</a:t>
            </a:r>
            <a:endParaRPr lang="en-US" sz="105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60E04889-E94B-C3F5-8F73-D1DA2155A592}"/>
              </a:ext>
            </a:extLst>
          </p:cNvPr>
          <p:cNvSpPr/>
          <p:nvPr/>
        </p:nvSpPr>
        <p:spPr>
          <a:xfrm>
            <a:off x="4489704" y="308381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16.5°Brix</a:t>
            </a:r>
            <a:endParaRPr lang="en-US" sz="1050" dirty="0"/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B8D3FB71-06AF-BFA8-4E34-3455415E844D}"/>
              </a:ext>
            </a:extLst>
          </p:cNvPr>
          <p:cNvSpPr/>
          <p:nvPr/>
        </p:nvSpPr>
        <p:spPr>
          <a:xfrm>
            <a:off x="786384" y="3270352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Diameter:</a:t>
            </a:r>
            <a:endParaRPr lang="en-US" sz="1050" dirty="0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9FB9A991-6C55-86DE-8201-B84BDE6980B1}"/>
              </a:ext>
            </a:extLst>
          </p:cNvPr>
          <p:cNvSpPr/>
          <p:nvPr/>
        </p:nvSpPr>
        <p:spPr>
          <a:xfrm>
            <a:off x="2066544" y="3270352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62.5 mm</a:t>
            </a:r>
            <a:endParaRPr lang="en-US" sz="1050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44716FD1-DF18-AC4B-4704-E3B21CDC9BDA}"/>
              </a:ext>
            </a:extLst>
          </p:cNvPr>
          <p:cNvSpPr/>
          <p:nvPr/>
        </p:nvSpPr>
        <p:spPr>
          <a:xfrm>
            <a:off x="3182112" y="3270352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pH:</a:t>
            </a:r>
            <a:endParaRPr lang="en-US" sz="1050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06BA1F70-8B4D-A187-A1AF-601B825C2325}"/>
              </a:ext>
            </a:extLst>
          </p:cNvPr>
          <p:cNvSpPr/>
          <p:nvPr/>
        </p:nvSpPr>
        <p:spPr>
          <a:xfrm>
            <a:off x="4489704" y="3270352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</a:rPr>
              <a:t>3.76</a:t>
            </a:r>
            <a:endParaRPr lang="en-US" sz="1050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142EBA78-704D-9C28-8980-7FDCEC5B3297}"/>
              </a:ext>
            </a:extLst>
          </p:cNvPr>
          <p:cNvSpPr/>
          <p:nvPr/>
        </p:nvSpPr>
        <p:spPr>
          <a:xfrm>
            <a:off x="786384" y="3456889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Fruit weight:</a:t>
            </a:r>
            <a:endParaRPr lang="en-US" sz="1050" dirty="0"/>
          </a:p>
        </p:txBody>
      </p:sp>
      <p:sp>
        <p:nvSpPr>
          <p:cNvPr id="31" name="Text 28">
            <a:extLst>
              <a:ext uri="{FF2B5EF4-FFF2-40B4-BE49-F238E27FC236}">
                <a16:creationId xmlns:a16="http://schemas.microsoft.com/office/drawing/2014/main" id="{99C7FDF8-AC6A-0171-245E-2322814558BE}"/>
              </a:ext>
            </a:extLst>
          </p:cNvPr>
          <p:cNvSpPr/>
          <p:nvPr/>
        </p:nvSpPr>
        <p:spPr>
          <a:xfrm>
            <a:off x="2066544" y="3456889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108.7 g</a:t>
            </a:r>
            <a:endParaRPr lang="en-US" sz="1050" dirty="0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9CF6195E-047A-6307-87C1-19CFCCF14DF0}"/>
              </a:ext>
            </a:extLst>
          </p:cNvPr>
          <p:cNvSpPr/>
          <p:nvPr/>
        </p:nvSpPr>
        <p:spPr>
          <a:xfrm>
            <a:off x="3182112" y="3456889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thickness:</a:t>
            </a:r>
            <a:endParaRPr lang="en-US" sz="1050" dirty="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31FAD9F0-9D21-0176-CE80-2566FA6A4862}"/>
              </a:ext>
            </a:extLst>
          </p:cNvPr>
          <p:cNvSpPr/>
          <p:nvPr/>
        </p:nvSpPr>
        <p:spPr>
          <a:xfrm>
            <a:off x="4489704" y="3456889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6.2 mm</a:t>
            </a:r>
            <a:endParaRPr lang="en-US" sz="1050" dirty="0"/>
          </a:p>
        </p:txBody>
      </p:sp>
      <p:sp>
        <p:nvSpPr>
          <p:cNvPr id="34" name="Text 31">
            <a:extLst>
              <a:ext uri="{FF2B5EF4-FFF2-40B4-BE49-F238E27FC236}">
                <a16:creationId xmlns:a16="http://schemas.microsoft.com/office/drawing/2014/main" id="{92E04038-B533-0BA2-2A52-FA4C6E5A5810}"/>
              </a:ext>
            </a:extLst>
          </p:cNvPr>
          <p:cNvSpPr/>
          <p:nvPr/>
        </p:nvSpPr>
        <p:spPr>
          <a:xfrm>
            <a:off x="786384" y="3643427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Firmness:</a:t>
            </a:r>
            <a:endParaRPr lang="en-US" sz="1050" dirty="0"/>
          </a:p>
        </p:txBody>
      </p:sp>
      <p:sp>
        <p:nvSpPr>
          <p:cNvPr id="35" name="Text 32">
            <a:extLst>
              <a:ext uri="{FF2B5EF4-FFF2-40B4-BE49-F238E27FC236}">
                <a16:creationId xmlns:a16="http://schemas.microsoft.com/office/drawing/2014/main" id="{36B25287-4E89-0E68-5E8E-E014F045A048}"/>
              </a:ext>
            </a:extLst>
          </p:cNvPr>
          <p:cNvSpPr/>
          <p:nvPr/>
        </p:nvSpPr>
        <p:spPr>
          <a:xfrm>
            <a:off x="2066544" y="3643427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</a:rPr>
              <a:t>7.23 N</a:t>
            </a:r>
            <a:endParaRPr lang="en-US" sz="1050" dirty="0"/>
          </a:p>
        </p:txBody>
      </p:sp>
      <p:sp>
        <p:nvSpPr>
          <p:cNvPr id="36" name="Text 33">
            <a:extLst>
              <a:ext uri="{FF2B5EF4-FFF2-40B4-BE49-F238E27FC236}">
                <a16:creationId xmlns:a16="http://schemas.microsoft.com/office/drawing/2014/main" id="{99989B4B-D2E3-72E6-2F62-1F39363B6E4D}"/>
              </a:ext>
            </a:extLst>
          </p:cNvPr>
          <p:cNvSpPr/>
          <p:nvPr/>
        </p:nvSpPr>
        <p:spPr>
          <a:xfrm>
            <a:off x="3182112" y="3643427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weight:</a:t>
            </a:r>
            <a:endParaRPr lang="en-US" sz="1050" dirty="0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08E08EF8-969A-C9F7-CE09-E64A8C5C21FB}"/>
              </a:ext>
            </a:extLst>
          </p:cNvPr>
          <p:cNvSpPr/>
          <p:nvPr/>
        </p:nvSpPr>
        <p:spPr>
          <a:xfrm>
            <a:off x="4489704" y="3643427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59.3 g</a:t>
            </a:r>
            <a:endParaRPr lang="en-US" sz="1050" dirty="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80FEDF78-6575-8717-A2CD-3B43D230F580}"/>
              </a:ext>
            </a:extLst>
          </p:cNvPr>
          <p:cNvSpPr/>
          <p:nvPr/>
        </p:nvSpPr>
        <p:spPr>
          <a:xfrm>
            <a:off x="786384" y="382996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Pulp recovery:</a:t>
            </a:r>
            <a:endParaRPr lang="en-US" sz="1050" dirty="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E5E87CB8-0A81-5C37-119E-4995B1C02D57}"/>
              </a:ext>
            </a:extLst>
          </p:cNvPr>
          <p:cNvSpPr/>
          <p:nvPr/>
        </p:nvSpPr>
        <p:spPr>
          <a:xfrm>
            <a:off x="2066544" y="382996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45.1 %</a:t>
            </a:r>
            <a:endParaRPr lang="en-US" sz="1050" dirty="0"/>
          </a:p>
        </p:txBody>
      </p:sp>
      <p:sp>
        <p:nvSpPr>
          <p:cNvPr id="40" name="Text 37">
            <a:extLst>
              <a:ext uri="{FF2B5EF4-FFF2-40B4-BE49-F238E27FC236}">
                <a16:creationId xmlns:a16="http://schemas.microsoft.com/office/drawing/2014/main" id="{BBB4B6FE-068C-A63C-A0D8-BCEE872B7B3D}"/>
              </a:ext>
            </a:extLst>
          </p:cNvPr>
          <p:cNvSpPr/>
          <p:nvPr/>
        </p:nvSpPr>
        <p:spPr>
          <a:xfrm>
            <a:off x="3182112" y="382996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390D6024-FF19-B3AD-E89C-CA3565878D05}"/>
              </a:ext>
            </a:extLst>
          </p:cNvPr>
          <p:cNvSpPr/>
          <p:nvPr/>
        </p:nvSpPr>
        <p:spPr>
          <a:xfrm>
            <a:off x="4489704" y="382996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2" name="Text 39">
            <a:extLst>
              <a:ext uri="{FF2B5EF4-FFF2-40B4-BE49-F238E27FC236}">
                <a16:creationId xmlns:a16="http://schemas.microsoft.com/office/drawing/2014/main" id="{A527DF4D-DE3B-A4EA-FCE8-3C48E634717D}"/>
              </a:ext>
            </a:extLst>
          </p:cNvPr>
          <p:cNvSpPr/>
          <p:nvPr/>
        </p:nvSpPr>
        <p:spPr>
          <a:xfrm>
            <a:off x="758952" y="4025299"/>
            <a:ext cx="47183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Based on 3 plants and 8 fruit collected in April 2026 from </a:t>
            </a:r>
            <a:r>
              <a:rPr lang="en-US" sz="1200" i="1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200" dirty="0"/>
          </a:p>
        </p:txBody>
      </p:sp>
      <p:sp>
        <p:nvSpPr>
          <p:cNvPr id="44" name="Shape 41">
            <a:extLst>
              <a:ext uri="{FF2B5EF4-FFF2-40B4-BE49-F238E27FC236}">
                <a16:creationId xmlns:a16="http://schemas.microsoft.com/office/drawing/2014/main" id="{555DC015-8419-9CF0-C8E1-D06275F24C96}"/>
              </a:ext>
            </a:extLst>
          </p:cNvPr>
          <p:cNvSpPr/>
          <p:nvPr/>
        </p:nvSpPr>
        <p:spPr>
          <a:xfrm>
            <a:off x="109728" y="4405122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5" name="Text 42">
            <a:extLst>
              <a:ext uri="{FF2B5EF4-FFF2-40B4-BE49-F238E27FC236}">
                <a16:creationId xmlns:a16="http://schemas.microsoft.com/office/drawing/2014/main" id="{E760BB21-D394-B9A7-3097-3E259D26BCD6}"/>
              </a:ext>
            </a:extLst>
          </p:cNvPr>
          <p:cNvSpPr/>
          <p:nvPr/>
        </p:nvSpPr>
        <p:spPr>
          <a:xfrm>
            <a:off x="109728" y="4459986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2100" dirty="0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297B32E2-E2B5-1FF1-C866-7A1A3F021EBB}"/>
              </a:ext>
            </a:extLst>
          </p:cNvPr>
          <p:cNvSpPr/>
          <p:nvPr/>
        </p:nvSpPr>
        <p:spPr>
          <a:xfrm>
            <a:off x="722376" y="4414266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 Strengths</a:t>
            </a:r>
            <a:endParaRPr lang="en-US" sz="1400" dirty="0"/>
          </a:p>
        </p:txBody>
      </p:sp>
      <p:sp>
        <p:nvSpPr>
          <p:cNvPr id="47" name="Text 44">
            <a:extLst>
              <a:ext uri="{FF2B5EF4-FFF2-40B4-BE49-F238E27FC236}">
                <a16:creationId xmlns:a16="http://schemas.microsoft.com/office/drawing/2014/main" id="{A1A59418-6531-4000-C6B1-31FBFD30638E}"/>
              </a:ext>
            </a:extLst>
          </p:cNvPr>
          <p:cNvSpPr/>
          <p:nvPr/>
        </p:nvSpPr>
        <p:spPr>
          <a:xfrm>
            <a:off x="630936" y="4643972"/>
            <a:ext cx="47365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Hard Shell, which may suggest good postharvest performance</a:t>
            </a:r>
          </a:p>
          <a:p>
            <a:pPr>
              <a:lnSpc>
                <a:spcPct val="78000"/>
              </a:lnSpc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High Ph, tasty fruit (best tasting fruit in progeny trial)</a:t>
            </a:r>
          </a:p>
          <a:p>
            <a:pPr>
              <a:lnSpc>
                <a:spcPct val="78000"/>
              </a:lnSpc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Fruit seems to taste good in winter</a:t>
            </a:r>
          </a:p>
          <a:p>
            <a:pPr>
              <a:lnSpc>
                <a:spcPct val="78000"/>
              </a:lnSpc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lnSpc>
                <a:spcPct val="78000"/>
              </a:lnSpc>
              <a:buNone/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lnSpc>
                <a:spcPct val="78000"/>
              </a:lnSpc>
              <a:buNone/>
            </a:pPr>
            <a:endParaRPr lang="en-US" sz="1200" dirty="0"/>
          </a:p>
        </p:txBody>
      </p:sp>
      <p:sp>
        <p:nvSpPr>
          <p:cNvPr id="48" name="Shape 45">
            <a:extLst>
              <a:ext uri="{FF2B5EF4-FFF2-40B4-BE49-F238E27FC236}">
                <a16:creationId xmlns:a16="http://schemas.microsoft.com/office/drawing/2014/main" id="{F60FAA0C-E02D-07BA-F558-64479B76337A}"/>
              </a:ext>
            </a:extLst>
          </p:cNvPr>
          <p:cNvSpPr/>
          <p:nvPr/>
        </p:nvSpPr>
        <p:spPr>
          <a:xfrm>
            <a:off x="310896" y="5648706"/>
            <a:ext cx="5376672" cy="859536"/>
          </a:xfrm>
          <a:prstGeom prst="roundRect">
            <a:avLst>
              <a:gd name="adj" fmla="val 8511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9" name="Shape 46">
            <a:extLst>
              <a:ext uri="{FF2B5EF4-FFF2-40B4-BE49-F238E27FC236}">
                <a16:creationId xmlns:a16="http://schemas.microsoft.com/office/drawing/2014/main" id="{2E57BA73-6465-9EC1-262C-5393B8A0860D}"/>
              </a:ext>
            </a:extLst>
          </p:cNvPr>
          <p:cNvSpPr/>
          <p:nvPr/>
        </p:nvSpPr>
        <p:spPr>
          <a:xfrm>
            <a:off x="109728" y="5740146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0" name="Text 47">
            <a:extLst>
              <a:ext uri="{FF2B5EF4-FFF2-40B4-BE49-F238E27FC236}">
                <a16:creationId xmlns:a16="http://schemas.microsoft.com/office/drawing/2014/main" id="{09835CA4-9706-4F27-FA08-50222BFFF709}"/>
              </a:ext>
            </a:extLst>
          </p:cNvPr>
          <p:cNvSpPr/>
          <p:nvPr/>
        </p:nvSpPr>
        <p:spPr>
          <a:xfrm>
            <a:off x="109728" y="579501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100" dirty="0"/>
          </a:p>
        </p:txBody>
      </p:sp>
      <p:sp>
        <p:nvSpPr>
          <p:cNvPr id="51" name="Text 48">
            <a:extLst>
              <a:ext uri="{FF2B5EF4-FFF2-40B4-BE49-F238E27FC236}">
                <a16:creationId xmlns:a16="http://schemas.microsoft.com/office/drawing/2014/main" id="{D01F686E-AEF9-E743-6767-B9AE8040EDCE}"/>
              </a:ext>
            </a:extLst>
          </p:cNvPr>
          <p:cNvSpPr/>
          <p:nvPr/>
        </p:nvSpPr>
        <p:spPr>
          <a:xfrm>
            <a:off x="701475" y="5731002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 Commercial fit / still evaluating</a:t>
            </a:r>
            <a:endParaRPr lang="en-US" sz="1400" dirty="0"/>
          </a:p>
        </p:txBody>
      </p:sp>
      <p:sp>
        <p:nvSpPr>
          <p:cNvPr id="52" name="Text 49">
            <a:extLst>
              <a:ext uri="{FF2B5EF4-FFF2-40B4-BE49-F238E27FC236}">
                <a16:creationId xmlns:a16="http://schemas.microsoft.com/office/drawing/2014/main" id="{4735A24A-F4C9-BB9E-101F-74C94C79CDAA}"/>
              </a:ext>
            </a:extLst>
          </p:cNvPr>
          <p:cNvSpPr/>
          <p:nvPr/>
        </p:nvSpPr>
        <p:spPr>
          <a:xfrm>
            <a:off x="713232" y="5945886"/>
            <a:ext cx="4736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Slow starter, takes some time for fruit bearing in first season</a:t>
            </a:r>
            <a:endParaRPr lang="en-US" sz="1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Fruit tends to drop all at the same time, not a progressive dropper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Some vine defoliation in the winter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Fruit </a:t>
            </a:r>
            <a:r>
              <a:rPr lang="en-US" sz="10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colour</a:t>
            </a: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does fluctuate during the season</a:t>
            </a:r>
            <a:endParaRPr lang="en-US" sz="1000" dirty="0"/>
          </a:p>
        </p:txBody>
      </p:sp>
      <p:sp>
        <p:nvSpPr>
          <p:cNvPr id="69" name="Text 64">
            <a:extLst>
              <a:ext uri="{FF2B5EF4-FFF2-40B4-BE49-F238E27FC236}">
                <a16:creationId xmlns:a16="http://schemas.microsoft.com/office/drawing/2014/main" id="{47EFF8B0-0786-5D25-499F-8E681655E8F3}"/>
              </a:ext>
            </a:extLst>
          </p:cNvPr>
          <p:cNvSpPr/>
          <p:nvPr/>
        </p:nvSpPr>
        <p:spPr>
          <a:xfrm>
            <a:off x="8703478" y="6482940"/>
            <a:ext cx="1706564" cy="17248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Vine habit and crop load</a:t>
            </a:r>
            <a:endParaRPr lang="en-US" sz="1100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490C276B-BCEB-F133-F8A5-F20A9B8B5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3" r="11190"/>
          <a:stretch>
            <a:fillRect/>
          </a:stretch>
        </p:blipFill>
        <p:spPr>
          <a:xfrm>
            <a:off x="5888736" y="799778"/>
            <a:ext cx="5736748" cy="5735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3" name="Picture 52" descr="Innovation&#10;&#10;AI-generated content may be incorrect.">
            <a:extLst>
              <a:ext uri="{FF2B5EF4-FFF2-40B4-BE49-F238E27FC236}">
                <a16:creationId xmlns:a16="http://schemas.microsoft.com/office/drawing/2014/main" id="{7E0F228C-2DE6-8A32-C041-C3066B359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85" y="121973"/>
            <a:ext cx="2000077" cy="60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2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AECE5-6910-08B7-88BA-69A8EF98F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40">
            <a:extLst>
              <a:ext uri="{FF2B5EF4-FFF2-40B4-BE49-F238E27FC236}">
                <a16:creationId xmlns:a16="http://schemas.microsoft.com/office/drawing/2014/main" id="{B58F143C-19D9-1691-D7D8-B60B36C6CF50}"/>
              </a:ext>
            </a:extLst>
          </p:cNvPr>
          <p:cNvSpPr/>
          <p:nvPr/>
        </p:nvSpPr>
        <p:spPr>
          <a:xfrm>
            <a:off x="310896" y="4313682"/>
            <a:ext cx="5376672" cy="1280160"/>
          </a:xfrm>
          <a:prstGeom prst="roundRect">
            <a:avLst>
              <a:gd name="adj" fmla="val 5714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E91842F4-DED3-03C3-1D6F-C0E05CABCFFC}"/>
              </a:ext>
            </a:extLst>
          </p:cNvPr>
          <p:cNvSpPr/>
          <p:nvPr/>
        </p:nvSpPr>
        <p:spPr>
          <a:xfrm>
            <a:off x="278892" y="799778"/>
            <a:ext cx="5715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5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Advanced Selection Fact Sheet</a:t>
            </a:r>
            <a:endParaRPr lang="en-US" sz="265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8966B110-C613-0FBB-6884-BB7647675F5B}"/>
              </a:ext>
            </a:extLst>
          </p:cNvPr>
          <p:cNvSpPr/>
          <p:nvPr/>
        </p:nvSpPr>
        <p:spPr>
          <a:xfrm>
            <a:off x="278832" y="1167712"/>
            <a:ext cx="2636520" cy="490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UQP9</a:t>
            </a:r>
            <a:endParaRPr lang="en-US" sz="48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36EA10BF-90D4-0F1D-AB13-0B91CEB90466}"/>
              </a:ext>
            </a:extLst>
          </p:cNvPr>
          <p:cNvSpPr/>
          <p:nvPr/>
        </p:nvSpPr>
        <p:spPr>
          <a:xfrm>
            <a:off x="278832" y="1733768"/>
            <a:ext cx="5376672" cy="850392"/>
          </a:xfrm>
          <a:prstGeom prst="roundRect">
            <a:avLst>
              <a:gd name="adj" fmla="val 8602"/>
            </a:avLst>
          </a:prstGeom>
          <a:solidFill>
            <a:srgbClr val="FFFFFF">
              <a:alpha val="0"/>
            </a:srgbClr>
          </a:solidFill>
          <a:ln w="1143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610DE794-5034-5D97-0DDC-F3C6FD8DC6CC}"/>
              </a:ext>
            </a:extLst>
          </p:cNvPr>
          <p:cNvSpPr/>
          <p:nvPr/>
        </p:nvSpPr>
        <p:spPr>
          <a:xfrm>
            <a:off x="59437" y="1804746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599AAA2C-420B-EFFA-A3B2-A2B43E555254}"/>
              </a:ext>
            </a:extLst>
          </p:cNvPr>
          <p:cNvSpPr/>
          <p:nvPr/>
        </p:nvSpPr>
        <p:spPr>
          <a:xfrm>
            <a:off x="59437" y="1868101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▣</a:t>
            </a:r>
            <a:endParaRPr lang="en-US" sz="21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6EB8240A-210F-7DCB-1F83-2559511BBA19}"/>
              </a:ext>
            </a:extLst>
          </p:cNvPr>
          <p:cNvSpPr/>
          <p:nvPr/>
        </p:nvSpPr>
        <p:spPr>
          <a:xfrm>
            <a:off x="635448" y="1780794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 Selection snapshot</a:t>
            </a:r>
            <a:endParaRPr lang="en-US" sz="1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F555FD77-C5AD-37DB-309C-65D4ECB21B07}"/>
              </a:ext>
            </a:extLst>
          </p:cNvPr>
          <p:cNvSpPr/>
          <p:nvPr/>
        </p:nvSpPr>
        <p:spPr>
          <a:xfrm>
            <a:off x="630936" y="1962759"/>
            <a:ext cx="473659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Med Red Fruit</a:t>
            </a: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4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High sugar (Brix)</a:t>
            </a:r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5D3E0CBA-BA52-1A87-8B69-EEA4A8722B2A}"/>
              </a:ext>
            </a:extLst>
          </p:cNvPr>
          <p:cNvSpPr/>
          <p:nvPr/>
        </p:nvSpPr>
        <p:spPr>
          <a:xfrm>
            <a:off x="284769" y="2658618"/>
            <a:ext cx="5376672" cy="1591056"/>
          </a:xfrm>
          <a:prstGeom prst="roundRect">
            <a:avLst>
              <a:gd name="adj" fmla="val 4598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ED9C106B-A245-6FF4-7C04-3B08794783A2}"/>
              </a:ext>
            </a:extLst>
          </p:cNvPr>
          <p:cNvSpPr/>
          <p:nvPr/>
        </p:nvSpPr>
        <p:spPr>
          <a:xfrm>
            <a:off x="109728" y="2719581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7F3D6B54-9661-93AB-6A85-84946B022DE2}"/>
              </a:ext>
            </a:extLst>
          </p:cNvPr>
          <p:cNvSpPr/>
          <p:nvPr/>
        </p:nvSpPr>
        <p:spPr>
          <a:xfrm>
            <a:off x="109728" y="2792733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▥</a:t>
            </a:r>
            <a:endParaRPr lang="en-US" sz="22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1ACF2E23-CAA9-6FB1-F541-91C616E93770}"/>
              </a:ext>
            </a:extLst>
          </p:cNvPr>
          <p:cNvSpPr/>
          <p:nvPr/>
        </p:nvSpPr>
        <p:spPr>
          <a:xfrm>
            <a:off x="672084" y="2731770"/>
            <a:ext cx="4297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 Preliminary fruit quality (SIMPLE GENOTYPE MEANS)</a:t>
            </a:r>
            <a:endParaRPr lang="en-US" sz="1400" dirty="0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C8CD7FC8-C249-FE38-4EF7-73C52C477D62}"/>
              </a:ext>
            </a:extLst>
          </p:cNvPr>
          <p:cNvSpPr/>
          <p:nvPr/>
        </p:nvSpPr>
        <p:spPr>
          <a:xfrm>
            <a:off x="740664" y="3060954"/>
            <a:ext cx="4754880" cy="932688"/>
          </a:xfrm>
          <a:prstGeom prst="rect">
            <a:avLst/>
          </a:prstGeom>
          <a:solidFill>
            <a:srgbClr val="EEEAF4"/>
          </a:solidFill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59105FFB-7AC3-B7DF-8EED-CA143049E052}"/>
              </a:ext>
            </a:extLst>
          </p:cNvPr>
          <p:cNvSpPr/>
          <p:nvPr/>
        </p:nvSpPr>
        <p:spPr>
          <a:xfrm>
            <a:off x="202082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891E979C-42B6-EE26-F6E6-A7973B9C7F7A}"/>
              </a:ext>
            </a:extLst>
          </p:cNvPr>
          <p:cNvSpPr/>
          <p:nvPr/>
        </p:nvSpPr>
        <p:spPr>
          <a:xfrm>
            <a:off x="3136392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46813196-D246-F136-9AAE-7A98788EF8C1}"/>
              </a:ext>
            </a:extLst>
          </p:cNvPr>
          <p:cNvSpPr/>
          <p:nvPr/>
        </p:nvSpPr>
        <p:spPr>
          <a:xfrm>
            <a:off x="4443984" y="3060954"/>
            <a:ext cx="0" cy="932688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894557C0-0E68-3A8D-2151-572FF49BEDE5}"/>
              </a:ext>
            </a:extLst>
          </p:cNvPr>
          <p:cNvSpPr/>
          <p:nvPr/>
        </p:nvSpPr>
        <p:spPr>
          <a:xfrm>
            <a:off x="740664" y="3247492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556F2B45-8AFB-D161-F6E3-92056AA55D87}"/>
              </a:ext>
            </a:extLst>
          </p:cNvPr>
          <p:cNvSpPr/>
          <p:nvPr/>
        </p:nvSpPr>
        <p:spPr>
          <a:xfrm>
            <a:off x="740664" y="3434029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80E397F6-9D0E-DF29-EBD2-E040F051D213}"/>
              </a:ext>
            </a:extLst>
          </p:cNvPr>
          <p:cNvSpPr/>
          <p:nvPr/>
        </p:nvSpPr>
        <p:spPr>
          <a:xfrm>
            <a:off x="740664" y="3620567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AC5CE797-719E-43A4-69E6-E7EA34E02F52}"/>
              </a:ext>
            </a:extLst>
          </p:cNvPr>
          <p:cNvSpPr/>
          <p:nvPr/>
        </p:nvSpPr>
        <p:spPr>
          <a:xfrm>
            <a:off x="740664" y="3807104"/>
            <a:ext cx="4754880" cy="0"/>
          </a:xfrm>
          <a:prstGeom prst="line">
            <a:avLst/>
          </a:prstGeom>
          <a:noFill/>
          <a:ln w="8255">
            <a:solidFill>
              <a:srgbClr val="9C8CC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C1306CF5-C8F1-1B19-F098-6C4D56C27D81}"/>
              </a:ext>
            </a:extLst>
          </p:cNvPr>
          <p:cNvSpPr/>
          <p:nvPr/>
        </p:nvSpPr>
        <p:spPr>
          <a:xfrm>
            <a:off x="786384" y="308381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Length:</a:t>
            </a:r>
            <a:endParaRPr lang="en-US" sz="105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E87C8733-A7E4-5650-035E-41AC04BBDED9}"/>
              </a:ext>
            </a:extLst>
          </p:cNvPr>
          <p:cNvSpPr/>
          <p:nvPr/>
        </p:nvSpPr>
        <p:spPr>
          <a:xfrm>
            <a:off x="2066544" y="308381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68.4 mm</a:t>
            </a:r>
            <a:endParaRPr lang="en-US" sz="1050" dirty="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BBA8AEB1-7C36-5C24-BD97-EA119935E0E3}"/>
              </a:ext>
            </a:extLst>
          </p:cNvPr>
          <p:cNvSpPr/>
          <p:nvPr/>
        </p:nvSpPr>
        <p:spPr>
          <a:xfrm>
            <a:off x="3182112" y="308381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Brix:</a:t>
            </a:r>
            <a:endParaRPr lang="en-US" sz="105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889871B6-0726-6DF9-964B-31965D4B6AF9}"/>
              </a:ext>
            </a:extLst>
          </p:cNvPr>
          <p:cNvSpPr/>
          <p:nvPr/>
        </p:nvSpPr>
        <p:spPr>
          <a:xfrm>
            <a:off x="4489704" y="308381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18.2°Brix</a:t>
            </a:r>
            <a:endParaRPr lang="en-US" sz="1050" dirty="0"/>
          </a:p>
        </p:txBody>
      </p:sp>
      <p:sp>
        <p:nvSpPr>
          <p:cNvPr id="26" name="Text 23">
            <a:extLst>
              <a:ext uri="{FF2B5EF4-FFF2-40B4-BE49-F238E27FC236}">
                <a16:creationId xmlns:a16="http://schemas.microsoft.com/office/drawing/2014/main" id="{A9FEB748-643E-6C2F-6A43-9FC3A1F41F87}"/>
              </a:ext>
            </a:extLst>
          </p:cNvPr>
          <p:cNvSpPr/>
          <p:nvPr/>
        </p:nvSpPr>
        <p:spPr>
          <a:xfrm>
            <a:off x="786384" y="3270352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Diameter:</a:t>
            </a:r>
            <a:endParaRPr lang="en-US" sz="1050" dirty="0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A1CF4786-3E4F-A179-D381-C09BA23D3DBC}"/>
              </a:ext>
            </a:extLst>
          </p:cNvPr>
          <p:cNvSpPr/>
          <p:nvPr/>
        </p:nvSpPr>
        <p:spPr>
          <a:xfrm>
            <a:off x="2066544" y="3270352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68.3 mm</a:t>
            </a:r>
            <a:endParaRPr lang="en-US" sz="1050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CC4E7A37-EC49-5A55-C4E9-613F2E69B087}"/>
              </a:ext>
            </a:extLst>
          </p:cNvPr>
          <p:cNvSpPr/>
          <p:nvPr/>
        </p:nvSpPr>
        <p:spPr>
          <a:xfrm>
            <a:off x="3182112" y="3270352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pH:</a:t>
            </a:r>
            <a:endParaRPr lang="en-US" sz="1050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8CAEAF62-3C7F-A909-1B7D-546810EAB1B4}"/>
              </a:ext>
            </a:extLst>
          </p:cNvPr>
          <p:cNvSpPr/>
          <p:nvPr/>
        </p:nvSpPr>
        <p:spPr>
          <a:xfrm>
            <a:off x="4489704" y="3270352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</a:rPr>
              <a:t>3.38</a:t>
            </a:r>
            <a:endParaRPr lang="en-US" sz="1050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D4C783B8-46EB-9AA1-6A91-858989370D6C}"/>
              </a:ext>
            </a:extLst>
          </p:cNvPr>
          <p:cNvSpPr/>
          <p:nvPr/>
        </p:nvSpPr>
        <p:spPr>
          <a:xfrm>
            <a:off x="786384" y="3456889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Fruit weight:</a:t>
            </a:r>
            <a:endParaRPr lang="en-US" sz="1050" dirty="0"/>
          </a:p>
        </p:txBody>
      </p:sp>
      <p:sp>
        <p:nvSpPr>
          <p:cNvPr id="31" name="Text 28">
            <a:extLst>
              <a:ext uri="{FF2B5EF4-FFF2-40B4-BE49-F238E27FC236}">
                <a16:creationId xmlns:a16="http://schemas.microsoft.com/office/drawing/2014/main" id="{59E10B13-5F40-7A5B-36E8-A541F93CCE20}"/>
              </a:ext>
            </a:extLst>
          </p:cNvPr>
          <p:cNvSpPr/>
          <p:nvPr/>
        </p:nvSpPr>
        <p:spPr>
          <a:xfrm>
            <a:off x="2066544" y="3456889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110.85 g</a:t>
            </a:r>
            <a:endParaRPr lang="en-US" sz="1050" dirty="0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6183E025-E15E-E58B-BB5C-DF084A612D3F}"/>
              </a:ext>
            </a:extLst>
          </p:cNvPr>
          <p:cNvSpPr/>
          <p:nvPr/>
        </p:nvSpPr>
        <p:spPr>
          <a:xfrm>
            <a:off x="3182112" y="3456889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thickness:</a:t>
            </a:r>
            <a:endParaRPr lang="en-US" sz="1050" dirty="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7F4B8F83-DB6B-E8B8-7177-5DC5AF0C3ECC}"/>
              </a:ext>
            </a:extLst>
          </p:cNvPr>
          <p:cNvSpPr/>
          <p:nvPr/>
        </p:nvSpPr>
        <p:spPr>
          <a:xfrm>
            <a:off x="4489704" y="3456889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5.46 mm</a:t>
            </a:r>
            <a:endParaRPr lang="en-US" sz="1050" dirty="0"/>
          </a:p>
        </p:txBody>
      </p:sp>
      <p:sp>
        <p:nvSpPr>
          <p:cNvPr id="34" name="Text 31">
            <a:extLst>
              <a:ext uri="{FF2B5EF4-FFF2-40B4-BE49-F238E27FC236}">
                <a16:creationId xmlns:a16="http://schemas.microsoft.com/office/drawing/2014/main" id="{96236E5B-4150-398A-3B1B-201E242730DA}"/>
              </a:ext>
            </a:extLst>
          </p:cNvPr>
          <p:cNvSpPr/>
          <p:nvPr/>
        </p:nvSpPr>
        <p:spPr>
          <a:xfrm>
            <a:off x="786384" y="3643427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Firmness:</a:t>
            </a:r>
            <a:endParaRPr lang="en-US" sz="1050" dirty="0"/>
          </a:p>
        </p:txBody>
      </p:sp>
      <p:sp>
        <p:nvSpPr>
          <p:cNvPr id="35" name="Text 32">
            <a:extLst>
              <a:ext uri="{FF2B5EF4-FFF2-40B4-BE49-F238E27FC236}">
                <a16:creationId xmlns:a16="http://schemas.microsoft.com/office/drawing/2014/main" id="{0FB3F330-E2AF-3E74-BAC1-5F16FB69613C}"/>
              </a:ext>
            </a:extLst>
          </p:cNvPr>
          <p:cNvSpPr/>
          <p:nvPr/>
        </p:nvSpPr>
        <p:spPr>
          <a:xfrm>
            <a:off x="2066544" y="3643427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</a:rPr>
              <a:t>6.11 N</a:t>
            </a:r>
            <a:endParaRPr lang="en-US" sz="1050" dirty="0"/>
          </a:p>
        </p:txBody>
      </p:sp>
      <p:sp>
        <p:nvSpPr>
          <p:cNvPr id="36" name="Text 33">
            <a:extLst>
              <a:ext uri="{FF2B5EF4-FFF2-40B4-BE49-F238E27FC236}">
                <a16:creationId xmlns:a16="http://schemas.microsoft.com/office/drawing/2014/main" id="{BDD12375-0CBF-BAD6-61F7-207E380BD889}"/>
              </a:ext>
            </a:extLst>
          </p:cNvPr>
          <p:cNvSpPr/>
          <p:nvPr/>
        </p:nvSpPr>
        <p:spPr>
          <a:xfrm>
            <a:off x="3182112" y="3643427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Skin weight:</a:t>
            </a:r>
            <a:endParaRPr lang="en-US" sz="1050" dirty="0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1D894F73-3641-6A45-D1BB-3F796E4030F1}"/>
              </a:ext>
            </a:extLst>
          </p:cNvPr>
          <p:cNvSpPr/>
          <p:nvPr/>
        </p:nvSpPr>
        <p:spPr>
          <a:xfrm>
            <a:off x="4489704" y="3643427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68.8 g</a:t>
            </a:r>
            <a:endParaRPr lang="en-US" sz="1050" dirty="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0363FA26-478B-E7B0-4BD8-23B2D58B7C1D}"/>
              </a:ext>
            </a:extLst>
          </p:cNvPr>
          <p:cNvSpPr/>
          <p:nvPr/>
        </p:nvSpPr>
        <p:spPr>
          <a:xfrm>
            <a:off x="786384" y="3829964"/>
            <a:ext cx="11887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8105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Pulp recovery:</a:t>
            </a:r>
            <a:endParaRPr lang="en-US" sz="1050" dirty="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45D31F95-3E57-1CBE-97F2-9B773FDCA81B}"/>
              </a:ext>
            </a:extLst>
          </p:cNvPr>
          <p:cNvSpPr/>
          <p:nvPr/>
        </p:nvSpPr>
        <p:spPr>
          <a:xfrm>
            <a:off x="2066544" y="3829964"/>
            <a:ext cx="1024128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38.3 %</a:t>
            </a:r>
            <a:endParaRPr lang="en-US" sz="1050" dirty="0"/>
          </a:p>
        </p:txBody>
      </p:sp>
      <p:sp>
        <p:nvSpPr>
          <p:cNvPr id="40" name="Text 37">
            <a:extLst>
              <a:ext uri="{FF2B5EF4-FFF2-40B4-BE49-F238E27FC236}">
                <a16:creationId xmlns:a16="http://schemas.microsoft.com/office/drawing/2014/main" id="{57C6A0DE-0361-33B1-9C0F-03C5E552B2CE}"/>
              </a:ext>
            </a:extLst>
          </p:cNvPr>
          <p:cNvSpPr/>
          <p:nvPr/>
        </p:nvSpPr>
        <p:spPr>
          <a:xfrm>
            <a:off x="3182112" y="3829964"/>
            <a:ext cx="1216152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23B4DA5C-300F-5B4F-8072-A172F226FB13}"/>
              </a:ext>
            </a:extLst>
          </p:cNvPr>
          <p:cNvSpPr/>
          <p:nvPr/>
        </p:nvSpPr>
        <p:spPr>
          <a:xfrm>
            <a:off x="4489704" y="3829964"/>
            <a:ext cx="960120" cy="14996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2" name="Text 39">
            <a:extLst>
              <a:ext uri="{FF2B5EF4-FFF2-40B4-BE49-F238E27FC236}">
                <a16:creationId xmlns:a16="http://schemas.microsoft.com/office/drawing/2014/main" id="{13B8C083-4D04-C0EC-AA12-7B2E5099077F}"/>
              </a:ext>
            </a:extLst>
          </p:cNvPr>
          <p:cNvSpPr/>
          <p:nvPr/>
        </p:nvSpPr>
        <p:spPr>
          <a:xfrm>
            <a:off x="758952" y="4025299"/>
            <a:ext cx="47183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Based on 2 plants and 5 fruit collected in April 2026 from </a:t>
            </a:r>
            <a:r>
              <a:rPr lang="en-US" sz="1200" i="1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i="1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200" dirty="0"/>
          </a:p>
        </p:txBody>
      </p:sp>
      <p:sp>
        <p:nvSpPr>
          <p:cNvPr id="44" name="Shape 41">
            <a:extLst>
              <a:ext uri="{FF2B5EF4-FFF2-40B4-BE49-F238E27FC236}">
                <a16:creationId xmlns:a16="http://schemas.microsoft.com/office/drawing/2014/main" id="{0B1BD6D6-1075-0EC3-6AEF-C86DDD7A25CD}"/>
              </a:ext>
            </a:extLst>
          </p:cNvPr>
          <p:cNvSpPr/>
          <p:nvPr/>
        </p:nvSpPr>
        <p:spPr>
          <a:xfrm>
            <a:off x="109728" y="4405122"/>
            <a:ext cx="411480" cy="411480"/>
          </a:xfrm>
          <a:prstGeom prst="ellipse">
            <a:avLst/>
          </a:prstGeom>
          <a:solidFill>
            <a:srgbClr val="3B750B"/>
          </a:solidFill>
          <a:ln w="12700">
            <a:solidFill>
              <a:srgbClr val="3B750B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5" name="Text 42">
            <a:extLst>
              <a:ext uri="{FF2B5EF4-FFF2-40B4-BE49-F238E27FC236}">
                <a16:creationId xmlns:a16="http://schemas.microsoft.com/office/drawing/2014/main" id="{A6066313-7A27-6D6A-3757-19CC6DC2460C}"/>
              </a:ext>
            </a:extLst>
          </p:cNvPr>
          <p:cNvSpPr/>
          <p:nvPr/>
        </p:nvSpPr>
        <p:spPr>
          <a:xfrm>
            <a:off x="109728" y="4459986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2100" dirty="0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00B7F921-394D-5920-C4F9-65735A0F119A}"/>
              </a:ext>
            </a:extLst>
          </p:cNvPr>
          <p:cNvSpPr/>
          <p:nvPr/>
        </p:nvSpPr>
        <p:spPr>
          <a:xfrm>
            <a:off x="722376" y="4414266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3B75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 Strengths</a:t>
            </a:r>
            <a:endParaRPr lang="en-US" sz="1400" dirty="0"/>
          </a:p>
        </p:txBody>
      </p:sp>
      <p:sp>
        <p:nvSpPr>
          <p:cNvPr id="47" name="Text 44">
            <a:extLst>
              <a:ext uri="{FF2B5EF4-FFF2-40B4-BE49-F238E27FC236}">
                <a16:creationId xmlns:a16="http://schemas.microsoft.com/office/drawing/2014/main" id="{266B32DF-180C-222B-2CC9-FC4625337ADC}"/>
              </a:ext>
            </a:extLst>
          </p:cNvPr>
          <p:cNvSpPr/>
          <p:nvPr/>
        </p:nvSpPr>
        <p:spPr>
          <a:xfrm>
            <a:off x="630936" y="4643972"/>
            <a:ext cx="473659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Strong vine into winter</a:t>
            </a:r>
          </a:p>
          <a:p>
            <a:pPr marL="0" indent="0">
              <a:lnSpc>
                <a:spcPct val="78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Second highest sugar content in </a:t>
            </a:r>
            <a:r>
              <a:rPr lang="en-US" sz="1200" dirty="0" err="1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Woombye</a:t>
            </a:r>
            <a:r>
              <a:rPr lang="en-US" sz="12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Trial</a:t>
            </a:r>
          </a:p>
          <a:p>
            <a:pPr>
              <a:lnSpc>
                <a:spcPct val="78000"/>
              </a:lnSpc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>
              <a:lnSpc>
                <a:spcPct val="78000"/>
              </a:lnSpc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lnSpc>
                <a:spcPct val="78000"/>
              </a:lnSpc>
              <a:buNone/>
            </a:pPr>
            <a:endParaRPr lang="en-US" sz="1200" dirty="0">
              <a:solidFill>
                <a:srgbClr val="11111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lnSpc>
                <a:spcPct val="78000"/>
              </a:lnSpc>
              <a:buNone/>
            </a:pPr>
            <a:endParaRPr lang="en-US" sz="1200" dirty="0"/>
          </a:p>
        </p:txBody>
      </p:sp>
      <p:sp>
        <p:nvSpPr>
          <p:cNvPr id="48" name="Shape 45">
            <a:extLst>
              <a:ext uri="{FF2B5EF4-FFF2-40B4-BE49-F238E27FC236}">
                <a16:creationId xmlns:a16="http://schemas.microsoft.com/office/drawing/2014/main" id="{BAB7AF2B-3EA7-7C7B-507E-9A4116BA6626}"/>
              </a:ext>
            </a:extLst>
          </p:cNvPr>
          <p:cNvSpPr/>
          <p:nvPr/>
        </p:nvSpPr>
        <p:spPr>
          <a:xfrm>
            <a:off x="310896" y="5648706"/>
            <a:ext cx="5376672" cy="859536"/>
          </a:xfrm>
          <a:prstGeom prst="roundRect">
            <a:avLst>
              <a:gd name="adj" fmla="val 8511"/>
            </a:avLst>
          </a:prstGeom>
          <a:solidFill>
            <a:srgbClr val="FFFFFF">
              <a:alpha val="0"/>
            </a:srgbClr>
          </a:solidFill>
          <a:ln w="1143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9" name="Shape 46">
            <a:extLst>
              <a:ext uri="{FF2B5EF4-FFF2-40B4-BE49-F238E27FC236}">
                <a16:creationId xmlns:a16="http://schemas.microsoft.com/office/drawing/2014/main" id="{B4236D76-A924-B938-7399-7F13BDFB8FC3}"/>
              </a:ext>
            </a:extLst>
          </p:cNvPr>
          <p:cNvSpPr/>
          <p:nvPr/>
        </p:nvSpPr>
        <p:spPr>
          <a:xfrm>
            <a:off x="109728" y="5740146"/>
            <a:ext cx="411480" cy="411480"/>
          </a:xfrm>
          <a:prstGeom prst="ellipse">
            <a:avLst/>
          </a:prstGeom>
          <a:solidFill>
            <a:srgbClr val="28105D"/>
          </a:solidFill>
          <a:ln w="12700">
            <a:solidFill>
              <a:srgbClr val="28105D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0" name="Text 47">
            <a:extLst>
              <a:ext uri="{FF2B5EF4-FFF2-40B4-BE49-F238E27FC236}">
                <a16:creationId xmlns:a16="http://schemas.microsoft.com/office/drawing/2014/main" id="{FEA37231-787A-7EC8-9707-558B1FA617A8}"/>
              </a:ext>
            </a:extLst>
          </p:cNvPr>
          <p:cNvSpPr/>
          <p:nvPr/>
        </p:nvSpPr>
        <p:spPr>
          <a:xfrm>
            <a:off x="109728" y="579501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100" dirty="0"/>
          </a:p>
        </p:txBody>
      </p:sp>
      <p:sp>
        <p:nvSpPr>
          <p:cNvPr id="51" name="Text 48">
            <a:extLst>
              <a:ext uri="{FF2B5EF4-FFF2-40B4-BE49-F238E27FC236}">
                <a16:creationId xmlns:a16="http://schemas.microsoft.com/office/drawing/2014/main" id="{9BACF97C-3AE4-2BF5-D3C9-3B46D0A2B745}"/>
              </a:ext>
            </a:extLst>
          </p:cNvPr>
          <p:cNvSpPr/>
          <p:nvPr/>
        </p:nvSpPr>
        <p:spPr>
          <a:xfrm>
            <a:off x="701475" y="5731002"/>
            <a:ext cx="46634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810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 Commercial fit / still evaluating</a:t>
            </a:r>
            <a:endParaRPr lang="en-US" sz="1400" dirty="0"/>
          </a:p>
        </p:txBody>
      </p:sp>
      <p:sp>
        <p:nvSpPr>
          <p:cNvPr id="52" name="Text 49">
            <a:extLst>
              <a:ext uri="{FF2B5EF4-FFF2-40B4-BE49-F238E27FC236}">
                <a16:creationId xmlns:a16="http://schemas.microsoft.com/office/drawing/2014/main" id="{8B66DBEB-1AA3-2273-6034-82555AA07D44}"/>
              </a:ext>
            </a:extLst>
          </p:cNvPr>
          <p:cNvSpPr/>
          <p:nvPr/>
        </p:nvSpPr>
        <p:spPr>
          <a:xfrm>
            <a:off x="713232" y="5945886"/>
            <a:ext cx="47365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Slow starter, takes some time for fruit bearing in first season</a:t>
            </a:r>
            <a:endParaRPr lang="en-US" sz="1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Need more fruit drop data for this season</a:t>
            </a:r>
            <a:endParaRPr lang="en-US" sz="10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Drops large quantities of fruit at the same time.</a:t>
            </a:r>
          </a:p>
          <a:p>
            <a:pPr>
              <a:lnSpc>
                <a:spcPct val="80000"/>
              </a:lnSpc>
            </a:pPr>
            <a:r>
              <a:rPr lang="en-US" sz="1000" dirty="0">
                <a:solidFill>
                  <a:srgbClr val="11111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 Taste becomes tart in winter</a:t>
            </a:r>
            <a:endParaRPr lang="en-US" sz="1000" dirty="0"/>
          </a:p>
        </p:txBody>
      </p:sp>
      <p:sp>
        <p:nvSpPr>
          <p:cNvPr id="69" name="Text 64">
            <a:extLst>
              <a:ext uri="{FF2B5EF4-FFF2-40B4-BE49-F238E27FC236}">
                <a16:creationId xmlns:a16="http://schemas.microsoft.com/office/drawing/2014/main" id="{58A0B4BD-0B6F-8322-C786-662D718FDAF3}"/>
              </a:ext>
            </a:extLst>
          </p:cNvPr>
          <p:cNvSpPr/>
          <p:nvPr/>
        </p:nvSpPr>
        <p:spPr>
          <a:xfrm>
            <a:off x="8703478" y="6482940"/>
            <a:ext cx="1706564" cy="17248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Vine habit and crop load</a:t>
            </a:r>
            <a:endParaRPr lang="en-US" sz="1100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CE59771-3769-FF8D-102A-6717F15F2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6" r="11273"/>
          <a:stretch>
            <a:fillRect/>
          </a:stretch>
        </p:blipFill>
        <p:spPr>
          <a:xfrm>
            <a:off x="5751575" y="799777"/>
            <a:ext cx="6264317" cy="5815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3" name="Picture 52" descr="Innovation&#10;&#10;AI-generated content may be incorrect.">
            <a:extLst>
              <a:ext uri="{FF2B5EF4-FFF2-40B4-BE49-F238E27FC236}">
                <a16:creationId xmlns:a16="http://schemas.microsoft.com/office/drawing/2014/main" id="{98E37079-AD3D-5D22-3C6A-6B31AB2855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85" y="121973"/>
            <a:ext cx="2000077" cy="60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6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302A292-02E7-F7B1-5E3F-9797844C885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AU" dirty="0"/>
              <a:t>Breeding Program Update: How did we get here?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Breeding Program Update: What have we achieved since last meeting?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Breeding Program Update: Future work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Breeding Program Update: Additional experimentation that is supplementing the breeding program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Tasting Session/Break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New Variety Factsheets</a:t>
            </a:r>
          </a:p>
          <a:p>
            <a:pPr marL="342900" indent="-342900">
              <a:buFont typeface="+mj-lt"/>
              <a:buAutoNum type="arabicPeriod"/>
            </a:pPr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4A0DC5-FB30-5532-4A73-9B7DF8B13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67" b="9248"/>
          <a:stretch>
            <a:fillRect/>
          </a:stretch>
        </p:blipFill>
        <p:spPr>
          <a:xfrm>
            <a:off x="3239" y="1088181"/>
            <a:ext cx="12185522" cy="51356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7CEEEC-0CA7-6A05-4A7D-60411A3E1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67950" y="147191"/>
            <a:ext cx="1993565" cy="607083"/>
          </a:xfrm>
          <a:prstGeom prst="rect">
            <a:avLst/>
          </a:prstGeom>
        </p:spPr>
      </p:pic>
      <p:pic>
        <p:nvPicPr>
          <p:cNvPr id="15" name="Picture 14" descr="Passionfruit Australia Inc">
            <a:extLst>
              <a:ext uri="{FF2B5EF4-FFF2-40B4-BE49-F238E27FC236}">
                <a16:creationId xmlns:a16="http://schemas.microsoft.com/office/drawing/2014/main" id="{AE4636EB-5250-C30A-74E5-04F424975C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435" y="59515"/>
            <a:ext cx="1869370" cy="94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94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1844B-45C7-2BE6-006A-35601275D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876" y="3122964"/>
            <a:ext cx="10738247" cy="612071"/>
          </a:xfrm>
        </p:spPr>
        <p:txBody>
          <a:bodyPr/>
          <a:lstStyle/>
          <a:p>
            <a:r>
              <a:rPr lang="en-AU" dirty="0"/>
              <a:t>Do you want to trial any of these varieties? </a:t>
            </a:r>
            <a:br>
              <a:rPr lang="en-AU" dirty="0"/>
            </a:br>
            <a:r>
              <a:rPr lang="en-AU" dirty="0"/>
              <a:t>Please let us know.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6862D6-07DE-4839-7102-5500B3180A60}"/>
              </a:ext>
            </a:extLst>
          </p:cNvPr>
          <p:cNvSpPr txBox="1"/>
          <p:nvPr/>
        </p:nvSpPr>
        <p:spPr>
          <a:xfrm>
            <a:off x="1185705" y="4240404"/>
            <a:ext cx="79482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Please call or email me:</a:t>
            </a:r>
          </a:p>
          <a:p>
            <a:r>
              <a:rPr lang="en-AU" dirty="0"/>
              <a:t>Dr Patrick Mason</a:t>
            </a:r>
          </a:p>
          <a:p>
            <a:r>
              <a:rPr lang="en-AU" dirty="0"/>
              <a:t>Ph: 0438886534</a:t>
            </a:r>
          </a:p>
          <a:p>
            <a:r>
              <a:rPr lang="en-AU" dirty="0"/>
              <a:t>Email: </a:t>
            </a:r>
            <a:r>
              <a:rPr lang="en-AU" dirty="0">
                <a:hlinkClick r:id="rId2"/>
              </a:rPr>
              <a:t>p.mason1@uq.edu.au</a:t>
            </a:r>
            <a:endParaRPr lang="en-AU" dirty="0"/>
          </a:p>
          <a:p>
            <a:r>
              <a:rPr lang="en-AU" dirty="0"/>
              <a:t>Or email </a:t>
            </a:r>
            <a:r>
              <a:rPr lang="en-AU" dirty="0" err="1"/>
              <a:t>Mobashwer</a:t>
            </a:r>
            <a:r>
              <a:rPr lang="en-AU" dirty="0"/>
              <a:t> Alam: </a:t>
            </a:r>
            <a:r>
              <a:rPr lang="en-AU" dirty="0">
                <a:hlinkClick r:id="rId3"/>
              </a:rPr>
              <a:t>m.alam@uq.edu.au</a:t>
            </a:r>
            <a:r>
              <a:rPr lang="en-AU" dirty="0"/>
              <a:t> and Pragya Dhaka Poudel: </a:t>
            </a:r>
            <a:r>
              <a:rPr lang="en-AU" dirty="0">
                <a:hlinkClick r:id="rId4"/>
              </a:rPr>
              <a:t>p.dhakalpoudel@uq.edu.au</a:t>
            </a:r>
            <a:endParaRPr lang="en-AU" dirty="0"/>
          </a:p>
          <a:p>
            <a:endParaRPr lang="en-AU" dirty="0"/>
          </a:p>
        </p:txBody>
      </p:sp>
      <p:pic>
        <p:nvPicPr>
          <p:cNvPr id="5" name="Picture 4" descr="Innovation&#10;&#10;AI-generated content may be incorrect.">
            <a:extLst>
              <a:ext uri="{FF2B5EF4-FFF2-40B4-BE49-F238E27FC236}">
                <a16:creationId xmlns:a16="http://schemas.microsoft.com/office/drawing/2014/main" id="{03167EDE-60A9-48B6-0560-B18B17635E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285" y="121973"/>
            <a:ext cx="2000077" cy="60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54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>
            <a:extLst>
              <a:ext uri="{FF2B5EF4-FFF2-40B4-BE49-F238E27FC236}">
                <a16:creationId xmlns:a16="http://schemas.microsoft.com/office/drawing/2014/main" id="{A28E6B9D-B9EC-A151-A307-3922DCEF61DC}"/>
              </a:ext>
            </a:extLst>
          </p:cNvPr>
          <p:cNvSpPr/>
          <p:nvPr/>
        </p:nvSpPr>
        <p:spPr>
          <a:xfrm>
            <a:off x="581152" y="1073405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chemeClr val="accent1"/>
                </a:solidFill>
              </a:rPr>
              <a:t>PF22000 · Hort Innovation Passionfruit Breeding Program</a:t>
            </a:r>
            <a:endParaRPr lang="en-US" sz="1050" dirty="0">
              <a:solidFill>
                <a:schemeClr val="accent1"/>
              </a:solidFill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040A3BDE-EFB7-85D0-D1DD-EFF2146D4133}"/>
              </a:ext>
            </a:extLst>
          </p:cNvPr>
          <p:cNvSpPr/>
          <p:nvPr/>
        </p:nvSpPr>
        <p:spPr>
          <a:xfrm>
            <a:off x="566928" y="603504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chemeClr val="accent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did we get here?</a:t>
            </a:r>
            <a:endParaRPr lang="en-US" sz="3100" dirty="0">
              <a:solidFill>
                <a:schemeClr val="accent1"/>
              </a:solidFill>
            </a:endParaRPr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A89259B0-93D2-55EA-6627-EA8EB4583CFA}"/>
              </a:ext>
            </a:extLst>
          </p:cNvPr>
          <p:cNvSpPr/>
          <p:nvPr/>
        </p:nvSpPr>
        <p:spPr>
          <a:xfrm>
            <a:off x="581152" y="1289305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chemeClr val="accent1"/>
                </a:solidFill>
              </a:rPr>
              <a:t>From program award to a functioning breeding pipeline in under two years.</a:t>
            </a:r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5602820C-E0F3-AE55-6093-5D0F629CAEFB}"/>
              </a:ext>
            </a:extLst>
          </p:cNvPr>
          <p:cNvSpPr/>
          <p:nvPr/>
        </p:nvSpPr>
        <p:spPr>
          <a:xfrm>
            <a:off x="585216" y="1682496"/>
            <a:ext cx="10972800" cy="0"/>
          </a:xfrm>
          <a:prstGeom prst="line">
            <a:avLst/>
          </a:prstGeom>
          <a:noFill/>
          <a:ln w="1524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8E6AC97C-2890-3263-1328-5F722D485D92}"/>
              </a:ext>
            </a:extLst>
          </p:cNvPr>
          <p:cNvSpPr/>
          <p:nvPr/>
        </p:nvSpPr>
        <p:spPr>
          <a:xfrm>
            <a:off x="932688" y="2926080"/>
            <a:ext cx="10378440" cy="0"/>
          </a:xfrm>
          <a:prstGeom prst="line">
            <a:avLst/>
          </a:prstGeom>
          <a:noFill/>
          <a:ln w="38100">
            <a:solidFill>
              <a:srgbClr val="2F6F3E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Shape 5">
            <a:extLst>
              <a:ext uri="{FF2B5EF4-FFF2-40B4-BE49-F238E27FC236}">
                <a16:creationId xmlns:a16="http://schemas.microsoft.com/office/drawing/2014/main" id="{97C5D376-6843-1E9A-0302-3B3B44D87256}"/>
              </a:ext>
            </a:extLst>
          </p:cNvPr>
          <p:cNvSpPr/>
          <p:nvPr/>
        </p:nvSpPr>
        <p:spPr>
          <a:xfrm>
            <a:off x="1005840" y="2761488"/>
            <a:ext cx="329184" cy="329184"/>
          </a:xfrm>
          <a:prstGeom prst="ellipse">
            <a:avLst/>
          </a:prstGeom>
          <a:solidFill>
            <a:srgbClr val="2F6F3E"/>
          </a:solidFill>
          <a:ln w="12700">
            <a:solidFill>
              <a:srgbClr val="2F6F3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7EE99D22-3FB4-F727-9D36-C983D975AB50}"/>
              </a:ext>
            </a:extLst>
          </p:cNvPr>
          <p:cNvSpPr/>
          <p:nvPr/>
        </p:nvSpPr>
        <p:spPr>
          <a:xfrm>
            <a:off x="502920" y="224028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6F3E"/>
                </a:solidFill>
              </a:rPr>
              <a:t>2023</a:t>
            </a:r>
            <a:endParaRPr lang="en-US" sz="1600" dirty="0"/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E705E9CB-8BC8-1530-5ED0-F54B357260E0}"/>
              </a:ext>
            </a:extLst>
          </p:cNvPr>
          <p:cNvSpPr/>
          <p:nvPr/>
        </p:nvSpPr>
        <p:spPr>
          <a:xfrm>
            <a:off x="164592" y="33832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332B"/>
                </a:solidFill>
              </a:rPr>
              <a:t>Funding secured</a:t>
            </a:r>
            <a:endParaRPr lang="en-US" sz="1450" dirty="0"/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BEB9E1EE-E7E8-8609-950E-5D94E256BD48}"/>
              </a:ext>
            </a:extLst>
          </p:cNvPr>
          <p:cNvSpPr/>
          <p:nvPr/>
        </p:nvSpPr>
        <p:spPr>
          <a:xfrm>
            <a:off x="18288" y="3767328"/>
            <a:ext cx="233172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70" dirty="0">
                <a:solidFill>
                  <a:srgbClr val="5B625D"/>
                </a:solidFill>
              </a:rPr>
              <a:t>Mo secured PF22000 project funding through Hort Innovation.</a:t>
            </a:r>
            <a:endParaRPr lang="en-US" sz="1070" dirty="0"/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1036EFDF-148C-F5B1-4397-CEB39172F9DC}"/>
              </a:ext>
            </a:extLst>
          </p:cNvPr>
          <p:cNvSpPr/>
          <p:nvPr/>
        </p:nvSpPr>
        <p:spPr>
          <a:xfrm>
            <a:off x="3703320" y="2761488"/>
            <a:ext cx="329184" cy="329184"/>
          </a:xfrm>
          <a:prstGeom prst="ellipse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ABF6DF99-A6AF-5DA2-5571-7E51F0CF8464}"/>
              </a:ext>
            </a:extLst>
          </p:cNvPr>
          <p:cNvSpPr/>
          <p:nvPr/>
        </p:nvSpPr>
        <p:spPr>
          <a:xfrm>
            <a:off x="3200400" y="224028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9822B"/>
                </a:solidFill>
              </a:rPr>
              <a:t>2023-2024</a:t>
            </a:r>
            <a:endParaRPr lang="en-US" sz="1600" dirty="0"/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59729E05-CC6F-D31D-57BF-8741DE3F3ACA}"/>
              </a:ext>
            </a:extLst>
          </p:cNvPr>
          <p:cNvSpPr/>
          <p:nvPr/>
        </p:nvSpPr>
        <p:spPr>
          <a:xfrm>
            <a:off x="2862072" y="33832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332B"/>
                </a:solidFill>
              </a:rPr>
              <a:t>Germplasm rebuild</a:t>
            </a:r>
            <a:endParaRPr lang="en-US" sz="1450" dirty="0"/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5992D199-341D-B6A9-9FB2-3CDDF051BB20}"/>
              </a:ext>
            </a:extLst>
          </p:cNvPr>
          <p:cNvSpPr/>
          <p:nvPr/>
        </p:nvSpPr>
        <p:spPr>
          <a:xfrm>
            <a:off x="2715768" y="3767328"/>
            <a:ext cx="233172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070" dirty="0">
                <a:solidFill>
                  <a:srgbClr val="5B625D"/>
                </a:solidFill>
              </a:rPr>
              <a:t>Seed and clonal material source from USA, Europe, Australia, China, public contributors, Keith Paxton and Jim Gordon.</a:t>
            </a:r>
          </a:p>
          <a:p>
            <a:pPr marL="0" indent="0" algn="ctr">
              <a:buNone/>
            </a:pPr>
            <a:r>
              <a:rPr lang="en-US" sz="1070" dirty="0">
                <a:solidFill>
                  <a:srgbClr val="5B625D"/>
                </a:solidFill>
              </a:rPr>
              <a:t>Pragya joined the team</a:t>
            </a:r>
            <a:endParaRPr lang="en-US" sz="1070" dirty="0"/>
          </a:p>
        </p:txBody>
      </p:sp>
      <p:sp>
        <p:nvSpPr>
          <p:cNvPr id="31" name="Shape 13">
            <a:extLst>
              <a:ext uri="{FF2B5EF4-FFF2-40B4-BE49-F238E27FC236}">
                <a16:creationId xmlns:a16="http://schemas.microsoft.com/office/drawing/2014/main" id="{B7C9034E-56B3-BDBF-77ED-8A431565124F}"/>
              </a:ext>
            </a:extLst>
          </p:cNvPr>
          <p:cNvSpPr/>
          <p:nvPr/>
        </p:nvSpPr>
        <p:spPr>
          <a:xfrm>
            <a:off x="6446520" y="2761488"/>
            <a:ext cx="329184" cy="329184"/>
          </a:xfrm>
          <a:prstGeom prst="ellipse">
            <a:avLst/>
          </a:prstGeom>
          <a:solidFill>
            <a:srgbClr val="377D9B"/>
          </a:solidFill>
          <a:ln w="12700">
            <a:solidFill>
              <a:srgbClr val="377D9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8F18F6AB-0C65-D866-FEB9-74F7EF6CAE91}"/>
              </a:ext>
            </a:extLst>
          </p:cNvPr>
          <p:cNvSpPr/>
          <p:nvPr/>
        </p:nvSpPr>
        <p:spPr>
          <a:xfrm>
            <a:off x="5943600" y="224028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377D9B"/>
                </a:solidFill>
              </a:rPr>
              <a:t>2024-2025</a:t>
            </a:r>
            <a:endParaRPr lang="en-US" sz="1600" dirty="0"/>
          </a:p>
        </p:txBody>
      </p:sp>
      <p:sp>
        <p:nvSpPr>
          <p:cNvPr id="35" name="Text 15">
            <a:extLst>
              <a:ext uri="{FF2B5EF4-FFF2-40B4-BE49-F238E27FC236}">
                <a16:creationId xmlns:a16="http://schemas.microsoft.com/office/drawing/2014/main" id="{8996C7B4-E5A2-AFFE-E27B-274912EC4706}"/>
              </a:ext>
            </a:extLst>
          </p:cNvPr>
          <p:cNvSpPr/>
          <p:nvPr/>
        </p:nvSpPr>
        <p:spPr>
          <a:xfrm>
            <a:off x="5605272" y="33832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332B"/>
                </a:solidFill>
              </a:rPr>
              <a:t>First progeny trials</a:t>
            </a:r>
            <a:endParaRPr lang="en-US" sz="1450" dirty="0"/>
          </a:p>
        </p:txBody>
      </p:sp>
      <p:sp>
        <p:nvSpPr>
          <p:cNvPr id="37" name="Text 16">
            <a:extLst>
              <a:ext uri="{FF2B5EF4-FFF2-40B4-BE49-F238E27FC236}">
                <a16:creationId xmlns:a16="http://schemas.microsoft.com/office/drawing/2014/main" id="{F1C0CA87-8805-F5EC-CBC3-ADB7E2313B0F}"/>
              </a:ext>
            </a:extLst>
          </p:cNvPr>
          <p:cNvSpPr/>
          <p:nvPr/>
        </p:nvSpPr>
        <p:spPr>
          <a:xfrm>
            <a:off x="5458968" y="3767328"/>
            <a:ext cx="233172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70" dirty="0">
                <a:solidFill>
                  <a:srgbClr val="5B625D"/>
                </a:solidFill>
              </a:rPr>
              <a:t>Initial crosses germinated and planted at </a:t>
            </a:r>
            <a:r>
              <a:rPr lang="en-US" sz="1070" dirty="0" err="1">
                <a:solidFill>
                  <a:srgbClr val="5B625D"/>
                </a:solidFill>
              </a:rPr>
              <a:t>Woombye</a:t>
            </a:r>
            <a:r>
              <a:rPr lang="en-US" sz="1070" dirty="0">
                <a:solidFill>
                  <a:srgbClr val="5B625D"/>
                </a:solidFill>
              </a:rPr>
              <a:t>, </a:t>
            </a:r>
            <a:r>
              <a:rPr lang="en-US" sz="1070" dirty="0" err="1">
                <a:solidFill>
                  <a:srgbClr val="5B625D"/>
                </a:solidFill>
              </a:rPr>
              <a:t>Yandina</a:t>
            </a:r>
            <a:r>
              <a:rPr lang="en-US" sz="1070" dirty="0">
                <a:solidFill>
                  <a:srgbClr val="5B625D"/>
                </a:solidFill>
              </a:rPr>
              <a:t>, Gympie and MRF.</a:t>
            </a:r>
          </a:p>
          <a:p>
            <a:pPr marL="0" indent="0" algn="ctr">
              <a:buNone/>
            </a:pPr>
            <a:r>
              <a:rPr lang="en-US" sz="1070" dirty="0">
                <a:solidFill>
                  <a:srgbClr val="5B625D"/>
                </a:solidFill>
              </a:rPr>
              <a:t>Patrick joined the team</a:t>
            </a:r>
            <a:endParaRPr lang="en-US" sz="1070" dirty="0"/>
          </a:p>
        </p:txBody>
      </p:sp>
      <p:sp>
        <p:nvSpPr>
          <p:cNvPr id="39" name="Shape 17">
            <a:extLst>
              <a:ext uri="{FF2B5EF4-FFF2-40B4-BE49-F238E27FC236}">
                <a16:creationId xmlns:a16="http://schemas.microsoft.com/office/drawing/2014/main" id="{DA2DEDC4-7179-B073-34F4-99CCBEC022A9}"/>
              </a:ext>
            </a:extLst>
          </p:cNvPr>
          <p:cNvSpPr/>
          <p:nvPr/>
        </p:nvSpPr>
        <p:spPr>
          <a:xfrm>
            <a:off x="9253728" y="2761488"/>
            <a:ext cx="329184" cy="329184"/>
          </a:xfrm>
          <a:prstGeom prst="ellipse">
            <a:avLst/>
          </a:prstGeom>
          <a:solidFill>
            <a:srgbClr val="B94E61"/>
          </a:solidFill>
          <a:ln w="12700">
            <a:solidFill>
              <a:srgbClr val="B94E6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1" name="Text 18">
            <a:extLst>
              <a:ext uri="{FF2B5EF4-FFF2-40B4-BE49-F238E27FC236}">
                <a16:creationId xmlns:a16="http://schemas.microsoft.com/office/drawing/2014/main" id="{384FA553-C908-06F9-7BE7-43B28D53034F}"/>
              </a:ext>
            </a:extLst>
          </p:cNvPr>
          <p:cNvSpPr/>
          <p:nvPr/>
        </p:nvSpPr>
        <p:spPr>
          <a:xfrm>
            <a:off x="8750808" y="2240280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B94E61"/>
                </a:solidFill>
              </a:rPr>
              <a:t>2025-2026</a:t>
            </a:r>
            <a:endParaRPr lang="en-US" sz="1600" dirty="0"/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43AA4ECD-E751-F56D-E777-38611A15060B}"/>
              </a:ext>
            </a:extLst>
          </p:cNvPr>
          <p:cNvSpPr/>
          <p:nvPr/>
        </p:nvSpPr>
        <p:spPr>
          <a:xfrm>
            <a:off x="8412480" y="3383280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6332B"/>
                </a:solidFill>
              </a:rPr>
              <a:t>Multi-location and Progeny Trials</a:t>
            </a:r>
            <a:endParaRPr lang="en-US" sz="1450" dirty="0"/>
          </a:p>
        </p:txBody>
      </p:sp>
      <p:sp>
        <p:nvSpPr>
          <p:cNvPr id="45" name="Text 20">
            <a:extLst>
              <a:ext uri="{FF2B5EF4-FFF2-40B4-BE49-F238E27FC236}">
                <a16:creationId xmlns:a16="http://schemas.microsoft.com/office/drawing/2014/main" id="{63753B18-7F5D-E9C0-B371-2402E4425184}"/>
              </a:ext>
            </a:extLst>
          </p:cNvPr>
          <p:cNvSpPr/>
          <p:nvPr/>
        </p:nvSpPr>
        <p:spPr>
          <a:xfrm>
            <a:off x="8310372" y="3749041"/>
            <a:ext cx="233172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70" dirty="0">
                <a:solidFill>
                  <a:srgbClr val="5B625D"/>
                </a:solidFill>
              </a:rPr>
              <a:t>New progeny trial at MRF (2025 Stage-1) and new multi-location candidate trials established (2024 Stage-2).</a:t>
            </a:r>
            <a:endParaRPr lang="en-US" sz="1070" dirty="0"/>
          </a:p>
        </p:txBody>
      </p:sp>
      <p:sp>
        <p:nvSpPr>
          <p:cNvPr id="47" name="Shape 21">
            <a:extLst>
              <a:ext uri="{FF2B5EF4-FFF2-40B4-BE49-F238E27FC236}">
                <a16:creationId xmlns:a16="http://schemas.microsoft.com/office/drawing/2014/main" id="{1BB4BB0D-51C0-60D9-001E-C407BF227D30}"/>
              </a:ext>
            </a:extLst>
          </p:cNvPr>
          <p:cNvSpPr/>
          <p:nvPr/>
        </p:nvSpPr>
        <p:spPr>
          <a:xfrm>
            <a:off x="822960" y="4892040"/>
            <a:ext cx="10789920" cy="0"/>
          </a:xfrm>
          <a:prstGeom prst="line">
            <a:avLst/>
          </a:prstGeom>
          <a:noFill/>
          <a:ln w="1524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9" name="Text 22">
            <a:extLst>
              <a:ext uri="{FF2B5EF4-FFF2-40B4-BE49-F238E27FC236}">
                <a16:creationId xmlns:a16="http://schemas.microsoft.com/office/drawing/2014/main" id="{B0A7B4F9-FD34-44CA-D2FD-65D388BB0A95}"/>
              </a:ext>
            </a:extLst>
          </p:cNvPr>
          <p:cNvSpPr/>
          <p:nvPr/>
        </p:nvSpPr>
        <p:spPr>
          <a:xfrm>
            <a:off x="3180618" y="5088356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9822B"/>
                </a:solidFill>
              </a:rPr>
              <a:t>&gt;300</a:t>
            </a:r>
            <a:endParaRPr lang="en-US" sz="2600" dirty="0">
              <a:solidFill>
                <a:srgbClr val="D9822B"/>
              </a:solidFill>
            </a:endParaRPr>
          </a:p>
        </p:txBody>
      </p:sp>
      <p:sp>
        <p:nvSpPr>
          <p:cNvPr id="57" name="Text 26">
            <a:extLst>
              <a:ext uri="{FF2B5EF4-FFF2-40B4-BE49-F238E27FC236}">
                <a16:creationId xmlns:a16="http://schemas.microsoft.com/office/drawing/2014/main" id="{02594271-874F-EF44-5BD7-6713BC208284}"/>
              </a:ext>
            </a:extLst>
          </p:cNvPr>
          <p:cNvSpPr/>
          <p:nvPr/>
        </p:nvSpPr>
        <p:spPr>
          <a:xfrm>
            <a:off x="6080760" y="5025094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377D9B"/>
                </a:solidFill>
              </a:rPr>
              <a:t>&gt;700</a:t>
            </a:r>
            <a:endParaRPr lang="en-US" sz="2600" dirty="0"/>
          </a:p>
        </p:txBody>
      </p:sp>
      <p:sp>
        <p:nvSpPr>
          <p:cNvPr id="59" name="Text 27">
            <a:extLst>
              <a:ext uri="{FF2B5EF4-FFF2-40B4-BE49-F238E27FC236}">
                <a16:creationId xmlns:a16="http://schemas.microsoft.com/office/drawing/2014/main" id="{992C3D19-D05A-1D65-2F0E-FD534215CA0B}"/>
              </a:ext>
            </a:extLst>
          </p:cNvPr>
          <p:cNvSpPr/>
          <p:nvPr/>
        </p:nvSpPr>
        <p:spPr>
          <a:xfrm>
            <a:off x="5934456" y="5500396"/>
            <a:ext cx="1977903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B625D"/>
                </a:solidFill>
              </a:rPr>
              <a:t>2024 stage-1 progeny evaluated across the first trial network. Hand crossing generating ~80 new families</a:t>
            </a:r>
            <a:endParaRPr lang="en-US" sz="1050" dirty="0"/>
          </a:p>
        </p:txBody>
      </p:sp>
      <p:sp>
        <p:nvSpPr>
          <p:cNvPr id="61" name="Text 28">
            <a:extLst>
              <a:ext uri="{FF2B5EF4-FFF2-40B4-BE49-F238E27FC236}">
                <a16:creationId xmlns:a16="http://schemas.microsoft.com/office/drawing/2014/main" id="{02E39997-984C-5D02-A854-29BDD6D84E65}"/>
              </a:ext>
            </a:extLst>
          </p:cNvPr>
          <p:cNvSpPr/>
          <p:nvPr/>
        </p:nvSpPr>
        <p:spPr>
          <a:xfrm>
            <a:off x="8641080" y="5257800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B94E61"/>
                </a:solidFill>
              </a:rPr>
              <a:t>4</a:t>
            </a:r>
            <a:endParaRPr lang="en-US" sz="2600" dirty="0"/>
          </a:p>
        </p:txBody>
      </p:sp>
      <p:sp>
        <p:nvSpPr>
          <p:cNvPr id="63" name="Text 29">
            <a:extLst>
              <a:ext uri="{FF2B5EF4-FFF2-40B4-BE49-F238E27FC236}">
                <a16:creationId xmlns:a16="http://schemas.microsoft.com/office/drawing/2014/main" id="{95D2BDC9-4B94-78C5-8E1F-F607152847F9}"/>
              </a:ext>
            </a:extLst>
          </p:cNvPr>
          <p:cNvSpPr/>
          <p:nvPr/>
        </p:nvSpPr>
        <p:spPr>
          <a:xfrm>
            <a:off x="8494776" y="5696712"/>
            <a:ext cx="18013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B625D"/>
                </a:solidFill>
              </a:rPr>
              <a:t>new </a:t>
            </a:r>
            <a:r>
              <a:rPr lang="en-US" sz="1050" dirty="0" err="1">
                <a:solidFill>
                  <a:srgbClr val="5B625D"/>
                </a:solidFill>
              </a:rPr>
              <a:t>Mulitlocation</a:t>
            </a:r>
            <a:r>
              <a:rPr lang="en-US" sz="1050" dirty="0">
                <a:solidFill>
                  <a:srgbClr val="5B625D"/>
                </a:solidFill>
              </a:rPr>
              <a:t> trial sites by end of 2025</a:t>
            </a:r>
            <a:endParaRPr lang="en-US" sz="1050" dirty="0"/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E82FFA03-0090-9594-8BB0-C9C30C9952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6952" y="7354"/>
            <a:ext cx="1993565" cy="607083"/>
          </a:xfrm>
          <a:prstGeom prst="rect">
            <a:avLst/>
          </a:prstGeom>
        </p:spPr>
      </p:pic>
      <p:pic>
        <p:nvPicPr>
          <p:cNvPr id="73" name="Picture 72" descr="Passionfruit Australia Inc">
            <a:extLst>
              <a:ext uri="{FF2B5EF4-FFF2-40B4-BE49-F238E27FC236}">
                <a16:creationId xmlns:a16="http://schemas.microsoft.com/office/drawing/2014/main" id="{553681D8-52FC-3B8D-9BA7-0DA3EEAEB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435" y="0"/>
            <a:ext cx="1283671" cy="648067"/>
          </a:xfrm>
          <a:prstGeom prst="rect">
            <a:avLst/>
          </a:prstGeom>
        </p:spPr>
      </p:pic>
      <p:sp>
        <p:nvSpPr>
          <p:cNvPr id="3" name="Text 26">
            <a:extLst>
              <a:ext uri="{FF2B5EF4-FFF2-40B4-BE49-F238E27FC236}">
                <a16:creationId xmlns:a16="http://schemas.microsoft.com/office/drawing/2014/main" id="{025C7843-F4FF-BD6E-270D-75FB3CAFCF03}"/>
              </a:ext>
            </a:extLst>
          </p:cNvPr>
          <p:cNvSpPr/>
          <p:nvPr/>
        </p:nvSpPr>
        <p:spPr>
          <a:xfrm>
            <a:off x="6096000" y="5975698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377D9B"/>
                </a:solidFill>
              </a:rPr>
              <a:t>~80</a:t>
            </a:r>
            <a:endParaRPr lang="en-US" sz="2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804206-1E7E-34F3-67FF-35031FE6D006}"/>
              </a:ext>
            </a:extLst>
          </p:cNvPr>
          <p:cNvSpPr txBox="1"/>
          <p:nvPr/>
        </p:nvSpPr>
        <p:spPr>
          <a:xfrm>
            <a:off x="1005840" y="5441069"/>
            <a:ext cx="6097554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lnSpc>
                <a:spcPts val="975"/>
              </a:lnSpc>
              <a:buNone/>
            </a:pPr>
            <a:r>
              <a:rPr lang="en-US" sz="900" b="0" i="0" u="none" strike="noStrike" dirty="0">
                <a:solidFill>
                  <a:srgbClr val="5B625D"/>
                </a:solidFill>
                <a:effectLst/>
                <a:latin typeface="Arial" panose="020B0604020202020204" pitchFamily="34" charset="0"/>
              </a:rPr>
              <a:t>Germplasm transferred in January 2024</a:t>
            </a: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9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>
              <a:lnSpc>
                <a:spcPts val="975"/>
              </a:lnSpc>
              <a:buNone/>
            </a:pPr>
            <a:r>
              <a:rPr lang="en-US" sz="900" b="0" i="0" u="none" strike="noStrike" dirty="0">
                <a:solidFill>
                  <a:srgbClr val="5B625D"/>
                </a:solidFill>
                <a:effectLst/>
                <a:latin typeface="Arial" panose="020B0604020202020204" pitchFamily="34" charset="0"/>
              </a:rPr>
              <a:t>Had access to only 8 accessions</a:t>
            </a:r>
            <a:r>
              <a:rPr lang="en-US" sz="9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US" sz="9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>
              <a:lnSpc>
                <a:spcPts val="1200"/>
              </a:lnSpc>
              <a:buNone/>
            </a:pPr>
            <a:r>
              <a:rPr lang="en-US" sz="900" b="0" i="0" u="none" strike="noStrike" dirty="0">
                <a:solidFill>
                  <a:srgbClr val="5B625D"/>
                </a:solidFill>
                <a:effectLst/>
                <a:latin typeface="Arial" panose="020B0604020202020204" pitchFamily="34" charset="0"/>
              </a:rPr>
              <a:t> Hand crossed- &gt;10 families</a:t>
            </a:r>
            <a:endParaRPr lang="en-US" sz="9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14" name="Text 22">
            <a:extLst>
              <a:ext uri="{FF2B5EF4-FFF2-40B4-BE49-F238E27FC236}">
                <a16:creationId xmlns:a16="http://schemas.microsoft.com/office/drawing/2014/main" id="{AF195107-6467-489B-21F1-CEDE620A6E3C}"/>
              </a:ext>
            </a:extLst>
          </p:cNvPr>
          <p:cNvSpPr/>
          <p:nvPr/>
        </p:nvSpPr>
        <p:spPr>
          <a:xfrm>
            <a:off x="3252186" y="5957767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9822B"/>
                </a:solidFill>
              </a:rPr>
              <a:t>&gt;10</a:t>
            </a:r>
            <a:endParaRPr lang="en-US" sz="2600" dirty="0">
              <a:solidFill>
                <a:srgbClr val="D982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95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66E8B54E-C914-4890-098F-0FFC5BA7BB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t="27416" r="681" b="22712"/>
          <a:stretch>
            <a:fillRect/>
          </a:stretch>
        </p:blipFill>
        <p:spPr>
          <a:xfrm>
            <a:off x="564480" y="1682496"/>
            <a:ext cx="5340096" cy="3575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7FDBDFD-15A1-982C-916F-EDC4DB825F3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8865" b="29001"/>
          <a:stretch>
            <a:fillRect/>
          </a:stretch>
        </p:blipFill>
        <p:spPr>
          <a:xfrm>
            <a:off x="6258197" y="1682496"/>
            <a:ext cx="5143500" cy="3575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0551C0E1-FD92-6E59-8A96-98B42E8D6950}"/>
              </a:ext>
            </a:extLst>
          </p:cNvPr>
          <p:cNvSpPr/>
          <p:nvPr/>
        </p:nvSpPr>
        <p:spPr>
          <a:xfrm>
            <a:off x="585216" y="1001269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chemeClr val="accent1"/>
                </a:solidFill>
              </a:rPr>
              <a:t>PF22000 · Hort Innovation Passionfruit Breeding Program</a:t>
            </a:r>
            <a:endParaRPr lang="en-US" sz="1050" dirty="0">
              <a:solidFill>
                <a:schemeClr val="accent1"/>
              </a:solidFill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B13D2739-7849-DBD0-035F-C78F424777EC}"/>
              </a:ext>
            </a:extLst>
          </p:cNvPr>
          <p:cNvSpPr/>
          <p:nvPr/>
        </p:nvSpPr>
        <p:spPr>
          <a:xfrm>
            <a:off x="563880" y="557785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chemeClr val="accent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have we achieved since last meeting?</a:t>
            </a:r>
            <a:endParaRPr lang="en-US" sz="3100" dirty="0">
              <a:solidFill>
                <a:schemeClr val="accent1"/>
              </a:solidFill>
            </a:endParaRPr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D531D7FC-64DF-6CD7-A810-6BB555FEAF5B}"/>
              </a:ext>
            </a:extLst>
          </p:cNvPr>
          <p:cNvSpPr/>
          <p:nvPr/>
        </p:nvSpPr>
        <p:spPr>
          <a:xfrm>
            <a:off x="585216" y="1225296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chemeClr val="accent1"/>
                </a:solidFill>
              </a:rPr>
              <a:t>The program has moved into active selection, validation and next-generation progeny development.</a:t>
            </a:r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10874462-466C-B2DA-F60E-27F271665392}"/>
              </a:ext>
            </a:extLst>
          </p:cNvPr>
          <p:cNvSpPr/>
          <p:nvPr/>
        </p:nvSpPr>
        <p:spPr>
          <a:xfrm>
            <a:off x="585216" y="1682496"/>
            <a:ext cx="10972800" cy="0"/>
          </a:xfrm>
          <a:prstGeom prst="line">
            <a:avLst/>
          </a:prstGeom>
          <a:noFill/>
          <a:ln w="15240">
            <a:solidFill>
              <a:srgbClr val="CFDDC8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D42E1991-6413-562B-99FB-057BFC0BE17E}"/>
              </a:ext>
            </a:extLst>
          </p:cNvPr>
          <p:cNvSpPr/>
          <p:nvPr/>
        </p:nvSpPr>
        <p:spPr>
          <a:xfrm>
            <a:off x="6053328" y="1947672"/>
            <a:ext cx="0" cy="4160520"/>
          </a:xfrm>
          <a:prstGeom prst="line">
            <a:avLst/>
          </a:prstGeom>
          <a:noFill/>
          <a:ln w="13970">
            <a:solidFill>
              <a:srgbClr val="CFDDC8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A93C63CE-A104-8B0F-A59C-532FC4F11C8D}"/>
              </a:ext>
            </a:extLst>
          </p:cNvPr>
          <p:cNvSpPr/>
          <p:nvPr/>
        </p:nvSpPr>
        <p:spPr>
          <a:xfrm>
            <a:off x="749808" y="1993392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B94E61"/>
                </a:solidFill>
              </a:rPr>
              <a:t>Completed / established in 2025</a:t>
            </a:r>
            <a:endParaRPr lang="en-US" sz="1700" dirty="0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184BD0D0-EA78-605E-36A6-05B383A7B22D}"/>
              </a:ext>
            </a:extLst>
          </p:cNvPr>
          <p:cNvSpPr/>
          <p:nvPr/>
        </p:nvSpPr>
        <p:spPr>
          <a:xfrm>
            <a:off x="749808" y="2432304"/>
            <a:ext cx="4754880" cy="2532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Finalised fruit quality and field evaluations for progeny (2024-stage-1) across Woombye, MRF, Beenham Valley and Northern NSW.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Selected the best 20 (2024 stage-1) accessions for further evaluation.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Established (2024 stage-2) multi-location trials at Woombye, Beenham Valley, South Kolan and Northern NSW.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Germinated ~4,000 seedlings from 2024 crosses and planted ~600 seedlings into the new dual-trellis A block at MRF.</a:t>
            </a:r>
            <a:endParaRPr lang="en-US" sz="1250" dirty="0"/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22C898A6-2FBE-4458-3E12-0E3E46869FD4}"/>
              </a:ext>
            </a:extLst>
          </p:cNvPr>
          <p:cNvSpPr/>
          <p:nvPr/>
        </p:nvSpPr>
        <p:spPr>
          <a:xfrm>
            <a:off x="6537960" y="1993392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F6F3E"/>
                </a:solidFill>
              </a:rPr>
              <a:t>Active focus in 2026</a:t>
            </a:r>
            <a:endParaRPr lang="en-US" sz="1700" dirty="0"/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91E58DE5-7DE1-5D97-F50D-A2FB95A4EF99}"/>
              </a:ext>
            </a:extLst>
          </p:cNvPr>
          <p:cNvSpPr/>
          <p:nvPr/>
        </p:nvSpPr>
        <p:spPr>
          <a:xfrm>
            <a:off x="6537960" y="2432304"/>
            <a:ext cx="4800600" cy="2532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Evaluate stage-2 multi-location trials for fruit quality at all sites and yield at Woombye, with expansion to other sites next year.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Evaluate the new progeny population planted in the dual-trellis A block.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Evaluate ~200 grafted (2024 stage-1) progeny at MRF, planted as two grafted plants each.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Support bench-top fruit quality and expert taste testing through the newest PhD project.</a:t>
            </a:r>
            <a:endParaRPr lang="en-US" sz="1250" dirty="0"/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4B749760-679B-826B-EE65-B38BB33184EF}"/>
              </a:ext>
            </a:extLst>
          </p:cNvPr>
          <p:cNvSpPr/>
          <p:nvPr/>
        </p:nvSpPr>
        <p:spPr>
          <a:xfrm>
            <a:off x="777240" y="5257800"/>
            <a:ext cx="10652760" cy="0"/>
          </a:xfrm>
          <a:prstGeom prst="line">
            <a:avLst/>
          </a:prstGeom>
          <a:noFill/>
          <a:ln w="15240">
            <a:solidFill>
              <a:srgbClr val="CFDDC8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714609F7-5BC1-A889-E4BE-F573B5092E89}"/>
              </a:ext>
            </a:extLst>
          </p:cNvPr>
          <p:cNvSpPr/>
          <p:nvPr/>
        </p:nvSpPr>
        <p:spPr>
          <a:xfrm>
            <a:off x="960120" y="5532120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B94E61"/>
                </a:solidFill>
              </a:rPr>
              <a:t>20</a:t>
            </a:r>
            <a:endParaRPr lang="en-US" sz="2600" dirty="0"/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AAE5733C-CFF9-01D0-8B03-03F2A16EFDDE}"/>
              </a:ext>
            </a:extLst>
          </p:cNvPr>
          <p:cNvSpPr/>
          <p:nvPr/>
        </p:nvSpPr>
        <p:spPr>
          <a:xfrm>
            <a:off x="813816" y="5971032"/>
            <a:ext cx="18013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B625D"/>
                </a:solidFill>
              </a:rPr>
              <a:t>best (2024 stage-1) selections advanced</a:t>
            </a:r>
            <a:endParaRPr lang="en-US" sz="1050" dirty="0"/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69A5AD7F-AF71-0B5E-8B37-A867E91652C6}"/>
              </a:ext>
            </a:extLst>
          </p:cNvPr>
          <p:cNvSpPr/>
          <p:nvPr/>
        </p:nvSpPr>
        <p:spPr>
          <a:xfrm>
            <a:off x="3520440" y="5532120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2F6F3E"/>
                </a:solidFill>
              </a:rPr>
              <a:t>4</a:t>
            </a:r>
            <a:endParaRPr lang="en-US" sz="2600" dirty="0"/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DE7FA21C-F09E-B998-CCD3-128F9D2DB490}"/>
              </a:ext>
            </a:extLst>
          </p:cNvPr>
          <p:cNvSpPr/>
          <p:nvPr/>
        </p:nvSpPr>
        <p:spPr>
          <a:xfrm>
            <a:off x="3374136" y="5971032"/>
            <a:ext cx="18013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B625D"/>
                </a:solidFill>
              </a:rPr>
              <a:t>multi-location sites (2024-stage 2)</a:t>
            </a:r>
            <a:endParaRPr lang="en-US" sz="1050" dirty="0"/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80F6C24F-A637-D74C-5C94-A2E44F43C1C3}"/>
              </a:ext>
            </a:extLst>
          </p:cNvPr>
          <p:cNvSpPr/>
          <p:nvPr/>
        </p:nvSpPr>
        <p:spPr>
          <a:xfrm>
            <a:off x="6080760" y="5532120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D9822B"/>
                </a:solidFill>
              </a:rPr>
              <a:t>~600</a:t>
            </a:r>
            <a:endParaRPr lang="en-US" sz="2600" dirty="0"/>
          </a:p>
        </p:txBody>
      </p:sp>
      <p:sp>
        <p:nvSpPr>
          <p:cNvPr id="35" name="Text 15">
            <a:extLst>
              <a:ext uri="{FF2B5EF4-FFF2-40B4-BE49-F238E27FC236}">
                <a16:creationId xmlns:a16="http://schemas.microsoft.com/office/drawing/2014/main" id="{0C0B16B2-8B12-D6C8-8C5F-AC79C01F7BD6}"/>
              </a:ext>
            </a:extLst>
          </p:cNvPr>
          <p:cNvSpPr/>
          <p:nvPr/>
        </p:nvSpPr>
        <p:spPr>
          <a:xfrm>
            <a:off x="5934456" y="5971032"/>
            <a:ext cx="18013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B625D"/>
                </a:solidFill>
              </a:rPr>
              <a:t>new seedlings planted at MRF progeny planting (2025-stage 1)</a:t>
            </a:r>
            <a:endParaRPr lang="en-US" sz="1050" dirty="0"/>
          </a:p>
        </p:txBody>
      </p:sp>
      <p:sp>
        <p:nvSpPr>
          <p:cNvPr id="37" name="Text 16">
            <a:extLst>
              <a:ext uri="{FF2B5EF4-FFF2-40B4-BE49-F238E27FC236}">
                <a16:creationId xmlns:a16="http://schemas.microsoft.com/office/drawing/2014/main" id="{BEF3E589-9069-0962-A64D-BBA10659FDEB}"/>
              </a:ext>
            </a:extLst>
          </p:cNvPr>
          <p:cNvSpPr/>
          <p:nvPr/>
        </p:nvSpPr>
        <p:spPr>
          <a:xfrm>
            <a:off x="8641080" y="5532120"/>
            <a:ext cx="1508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377D9B"/>
                </a:solidFill>
              </a:rPr>
              <a:t>~200</a:t>
            </a:r>
            <a:endParaRPr lang="en-US" sz="2600" dirty="0"/>
          </a:p>
        </p:txBody>
      </p:sp>
      <p:sp>
        <p:nvSpPr>
          <p:cNvPr id="39" name="Text 17">
            <a:extLst>
              <a:ext uri="{FF2B5EF4-FFF2-40B4-BE49-F238E27FC236}">
                <a16:creationId xmlns:a16="http://schemas.microsoft.com/office/drawing/2014/main" id="{154B3069-16C6-B448-0CFD-14BA44FA755F}"/>
              </a:ext>
            </a:extLst>
          </p:cNvPr>
          <p:cNvSpPr/>
          <p:nvPr/>
        </p:nvSpPr>
        <p:spPr>
          <a:xfrm>
            <a:off x="8494776" y="5971032"/>
            <a:ext cx="18013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5B625D"/>
                </a:solidFill>
              </a:rPr>
              <a:t>2024 stage-1 progeny genotyped and grafted for follow-up phenotyping</a:t>
            </a:r>
            <a:endParaRPr lang="en-US" sz="1050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E3F863FC-E37F-198C-A97A-578B5F8FF9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6952" y="7354"/>
            <a:ext cx="1993565" cy="607083"/>
          </a:xfrm>
          <a:prstGeom prst="rect">
            <a:avLst/>
          </a:prstGeom>
        </p:spPr>
      </p:pic>
      <p:pic>
        <p:nvPicPr>
          <p:cNvPr id="47" name="Picture 46" descr="Passionfruit Australia Inc">
            <a:extLst>
              <a:ext uri="{FF2B5EF4-FFF2-40B4-BE49-F238E27FC236}">
                <a16:creationId xmlns:a16="http://schemas.microsoft.com/office/drawing/2014/main" id="{C93DD935-4146-F8D8-71E2-75FC38FA39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4435" y="0"/>
            <a:ext cx="1283671" cy="648067"/>
          </a:xfrm>
          <a:prstGeom prst="rect">
            <a:avLst/>
          </a:prstGeom>
        </p:spPr>
      </p:pic>
      <p:pic>
        <p:nvPicPr>
          <p:cNvPr id="3" name="Picture 2" descr="Hort Innovatￃﾭon&#10;&#10;AI-generated content may be incorrect.">
            <a:extLst>
              <a:ext uri="{FF2B5EF4-FFF2-40B4-BE49-F238E27FC236}">
                <a16:creationId xmlns:a16="http://schemas.microsoft.com/office/drawing/2014/main" id="{82BE9DB9-C23D-F0F7-ECB4-2E2779F01A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9217" y="3124173"/>
            <a:ext cx="1993565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3A07AB18-3F49-168F-A0C4-D71773DB2F6E}"/>
              </a:ext>
            </a:extLst>
          </p:cNvPr>
          <p:cNvSpPr/>
          <p:nvPr/>
        </p:nvSpPr>
        <p:spPr>
          <a:xfrm>
            <a:off x="576749" y="1008551"/>
            <a:ext cx="6949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50" b="1" dirty="0">
                <a:solidFill>
                  <a:schemeClr val="accent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PF22000 · Hort Innovation Passionfruit Breeding Program</a:t>
            </a:r>
            <a:endParaRPr lang="en-US" sz="1050" dirty="0">
              <a:solidFill>
                <a:schemeClr val="accent1"/>
              </a:solidFill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86C67A1A-268F-E91A-ED63-8C63F1F05395}"/>
              </a:ext>
            </a:extLst>
          </p:cNvPr>
          <p:cNvSpPr/>
          <p:nvPr/>
        </p:nvSpPr>
        <p:spPr>
          <a:xfrm>
            <a:off x="563880" y="561005"/>
            <a:ext cx="10972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b="1" dirty="0">
                <a:solidFill>
                  <a:schemeClr val="accent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PhD projects: developing an integrated varietal-choice platform</a:t>
            </a:r>
            <a:endParaRPr lang="en-US" sz="3000" dirty="0">
              <a:solidFill>
                <a:schemeClr val="accent1"/>
              </a:solidFill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49970DA7-DE56-F39C-A8E5-D4E87C39AB44}"/>
              </a:ext>
            </a:extLst>
          </p:cNvPr>
          <p:cNvSpPr/>
          <p:nvPr/>
        </p:nvSpPr>
        <p:spPr>
          <a:xfrm>
            <a:off x="563880" y="1321308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50" dirty="0">
                <a:solidFill>
                  <a:schemeClr val="accent1"/>
                </a:solidFill>
              </a:rPr>
              <a:t>Four linked projects cover the pathway from genetic improvement to grower performance, consumer acceptance and supply-chain quality.</a:t>
            </a:r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DA34CF68-42CF-1485-A5FF-DF64C76EE2ED}"/>
              </a:ext>
            </a:extLst>
          </p:cNvPr>
          <p:cNvSpPr/>
          <p:nvPr/>
        </p:nvSpPr>
        <p:spPr>
          <a:xfrm>
            <a:off x="563880" y="1696212"/>
            <a:ext cx="11119104" cy="0"/>
          </a:xfrm>
          <a:prstGeom prst="line">
            <a:avLst/>
          </a:prstGeom>
          <a:noFill/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93366151-7EC2-A4E4-BE80-2BDDC6BABAA0}"/>
              </a:ext>
            </a:extLst>
          </p:cNvPr>
          <p:cNvSpPr/>
          <p:nvPr/>
        </p:nvSpPr>
        <p:spPr>
          <a:xfrm>
            <a:off x="1405128" y="2226564"/>
            <a:ext cx="9418320" cy="0"/>
          </a:xfrm>
          <a:prstGeom prst="line">
            <a:avLst/>
          </a:prstGeom>
          <a:noFill/>
          <a:ln w="15240">
            <a:solidFill>
              <a:srgbClr val="C8D8C1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D18100B0-6A82-D5B6-14DD-9821D99C5F69}"/>
              </a:ext>
            </a:extLst>
          </p:cNvPr>
          <p:cNvSpPr/>
          <p:nvPr/>
        </p:nvSpPr>
        <p:spPr>
          <a:xfrm>
            <a:off x="937433" y="1869948"/>
            <a:ext cx="1600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920" b="1" dirty="0">
                <a:solidFill>
                  <a:srgbClr val="276749"/>
                </a:solidFill>
              </a:rPr>
              <a:t>BREEDING</a:t>
            </a:r>
            <a:endParaRPr lang="en-US" sz="92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02E9AA7D-53A6-ADB5-A860-7213D3F1C802}"/>
              </a:ext>
            </a:extLst>
          </p:cNvPr>
          <p:cNvSpPr/>
          <p:nvPr/>
        </p:nvSpPr>
        <p:spPr>
          <a:xfrm>
            <a:off x="3617976" y="1869948"/>
            <a:ext cx="1600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920" b="1" dirty="0">
                <a:solidFill>
                  <a:srgbClr val="B43B54"/>
                </a:solidFill>
              </a:rPr>
              <a:t>CONSUMER</a:t>
            </a:r>
            <a:endParaRPr lang="en-US" sz="92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9A712DAF-C63A-C105-258F-C16454557571}"/>
              </a:ext>
            </a:extLst>
          </p:cNvPr>
          <p:cNvSpPr/>
          <p:nvPr/>
        </p:nvSpPr>
        <p:spPr>
          <a:xfrm>
            <a:off x="6452616" y="1869948"/>
            <a:ext cx="1600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920" b="1" dirty="0">
                <a:solidFill>
                  <a:srgbClr val="2A78A0"/>
                </a:solidFill>
              </a:rPr>
              <a:t>FARM</a:t>
            </a:r>
            <a:endParaRPr lang="en-US" sz="920" dirty="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A30592AC-036D-D449-4ECB-B8D23FFC56F8}"/>
              </a:ext>
            </a:extLst>
          </p:cNvPr>
          <p:cNvSpPr/>
          <p:nvPr/>
        </p:nvSpPr>
        <p:spPr>
          <a:xfrm>
            <a:off x="9287256" y="1869948"/>
            <a:ext cx="1600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920" b="1" dirty="0">
                <a:solidFill>
                  <a:srgbClr val="D9741C"/>
                </a:solidFill>
              </a:rPr>
              <a:t>SUPPLY CHAIN</a:t>
            </a:r>
            <a:endParaRPr lang="en-US" sz="920" dirty="0"/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41AABA09-C836-B118-F7A4-5795ED723B2E}"/>
              </a:ext>
            </a:extLst>
          </p:cNvPr>
          <p:cNvSpPr/>
          <p:nvPr/>
        </p:nvSpPr>
        <p:spPr>
          <a:xfrm>
            <a:off x="1743456" y="2116836"/>
            <a:ext cx="0" cy="274320"/>
          </a:xfrm>
          <a:prstGeom prst="line">
            <a:avLst/>
          </a:prstGeom>
          <a:noFill/>
          <a:ln w="25400">
            <a:solidFill>
              <a:srgbClr val="276749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083F6451-6951-4125-2435-7D8A417A9DA4}"/>
              </a:ext>
            </a:extLst>
          </p:cNvPr>
          <p:cNvSpPr/>
          <p:nvPr/>
        </p:nvSpPr>
        <p:spPr>
          <a:xfrm>
            <a:off x="691896" y="3689604"/>
            <a:ext cx="2240280" cy="0"/>
          </a:xfrm>
          <a:prstGeom prst="line">
            <a:avLst/>
          </a:prstGeom>
          <a:noFill/>
          <a:ln w="25400">
            <a:solidFill>
              <a:srgbClr val="276749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DBB40EA1-9EDA-23C9-6836-C1AD74C717B6}"/>
              </a:ext>
            </a:extLst>
          </p:cNvPr>
          <p:cNvSpPr/>
          <p:nvPr/>
        </p:nvSpPr>
        <p:spPr>
          <a:xfrm>
            <a:off x="691896" y="3808476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50" b="1" dirty="0">
                <a:solidFill>
                  <a:srgbClr val="276749"/>
                </a:solidFill>
              </a:rPr>
              <a:t>Advanced Breeding</a:t>
            </a:r>
            <a:endParaRPr lang="en-US" sz="1450" dirty="0"/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15D4619B-47E4-6BBE-363B-B140DCA8D866}"/>
              </a:ext>
            </a:extLst>
          </p:cNvPr>
          <p:cNvSpPr/>
          <p:nvPr/>
        </p:nvSpPr>
        <p:spPr>
          <a:xfrm>
            <a:off x="691896" y="4128516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80" b="1" dirty="0" err="1">
                <a:solidFill>
                  <a:srgbClr val="18312A"/>
                </a:solidFill>
              </a:rPr>
              <a:t>Xinhang</a:t>
            </a:r>
            <a:r>
              <a:rPr lang="en-US" sz="1080" b="1" dirty="0">
                <a:solidFill>
                  <a:srgbClr val="18312A"/>
                </a:solidFill>
              </a:rPr>
              <a:t> Sun</a:t>
            </a:r>
            <a:endParaRPr lang="en-US" sz="1080" dirty="0"/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A88D63CC-BB9E-E3FF-5FE9-D3779D15E7F2}"/>
              </a:ext>
            </a:extLst>
          </p:cNvPr>
          <p:cNvSpPr/>
          <p:nvPr/>
        </p:nvSpPr>
        <p:spPr>
          <a:xfrm>
            <a:off x="765048" y="4439412"/>
            <a:ext cx="2103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940" dirty="0">
                <a:solidFill>
                  <a:srgbClr val="101814"/>
                </a:solidFill>
              </a:rPr>
              <a:t>• genomic prediction and markers</a:t>
            </a:r>
            <a:endParaRPr lang="en-US" sz="940" dirty="0"/>
          </a:p>
          <a:p>
            <a:pPr marL="0" indent="0">
              <a:buNone/>
            </a:pPr>
            <a:r>
              <a:rPr lang="en-US" sz="940" dirty="0">
                <a:solidFill>
                  <a:srgbClr val="101814"/>
                </a:solidFill>
              </a:rPr>
              <a:t>• statistics-driven breeding pipeline</a:t>
            </a:r>
            <a:endParaRPr lang="en-US" sz="940" dirty="0"/>
          </a:p>
          <a:p>
            <a:pPr marL="0" indent="0">
              <a:buNone/>
            </a:pPr>
            <a:r>
              <a:rPr lang="en-US" sz="940" dirty="0">
                <a:solidFill>
                  <a:srgbClr val="101814"/>
                </a:solidFill>
              </a:rPr>
              <a:t>• better selection decisions</a:t>
            </a:r>
            <a:endParaRPr lang="en-US" sz="940" dirty="0"/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6E28FE24-CFF4-4191-3BF5-140DDA782956}"/>
              </a:ext>
            </a:extLst>
          </p:cNvPr>
          <p:cNvSpPr/>
          <p:nvPr/>
        </p:nvSpPr>
        <p:spPr>
          <a:xfrm>
            <a:off x="4578096" y="2116836"/>
            <a:ext cx="0" cy="274320"/>
          </a:xfrm>
          <a:prstGeom prst="line">
            <a:avLst/>
          </a:prstGeom>
          <a:noFill/>
          <a:ln w="25400">
            <a:solidFill>
              <a:srgbClr val="B43B5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1" name="Shape 15">
            <a:extLst>
              <a:ext uri="{FF2B5EF4-FFF2-40B4-BE49-F238E27FC236}">
                <a16:creationId xmlns:a16="http://schemas.microsoft.com/office/drawing/2014/main" id="{4B4D9914-BF09-A97D-0F9A-DB562AE84679}"/>
              </a:ext>
            </a:extLst>
          </p:cNvPr>
          <p:cNvSpPr/>
          <p:nvPr/>
        </p:nvSpPr>
        <p:spPr>
          <a:xfrm>
            <a:off x="3526536" y="3689604"/>
            <a:ext cx="2240280" cy="0"/>
          </a:xfrm>
          <a:prstGeom prst="line">
            <a:avLst/>
          </a:prstGeom>
          <a:noFill/>
          <a:ln w="25400">
            <a:solidFill>
              <a:srgbClr val="B43B54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BA1DBB8B-916F-A048-22BE-5A73E5B047C4}"/>
              </a:ext>
            </a:extLst>
          </p:cNvPr>
          <p:cNvSpPr/>
          <p:nvPr/>
        </p:nvSpPr>
        <p:spPr>
          <a:xfrm>
            <a:off x="3526536" y="3808476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50" b="1" dirty="0">
                <a:solidFill>
                  <a:srgbClr val="B43B54"/>
                </a:solidFill>
              </a:rPr>
              <a:t>Taste + preference</a:t>
            </a:r>
            <a:endParaRPr lang="en-US" sz="1450" dirty="0"/>
          </a:p>
        </p:txBody>
      </p:sp>
      <p:sp>
        <p:nvSpPr>
          <p:cNvPr id="23" name="Text 17">
            <a:extLst>
              <a:ext uri="{FF2B5EF4-FFF2-40B4-BE49-F238E27FC236}">
                <a16:creationId xmlns:a16="http://schemas.microsoft.com/office/drawing/2014/main" id="{5F6EA739-10B0-6EEA-B3B5-E8824BC665CD}"/>
              </a:ext>
            </a:extLst>
          </p:cNvPr>
          <p:cNvSpPr/>
          <p:nvPr/>
        </p:nvSpPr>
        <p:spPr>
          <a:xfrm>
            <a:off x="3526536" y="4128516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80" b="1" dirty="0">
                <a:solidFill>
                  <a:srgbClr val="18312A"/>
                </a:solidFill>
              </a:rPr>
              <a:t>Imas Rita Sadaah</a:t>
            </a:r>
            <a:endParaRPr lang="en-US" sz="1080" dirty="0"/>
          </a:p>
        </p:txBody>
      </p:sp>
      <p:sp>
        <p:nvSpPr>
          <p:cNvPr id="24" name="Text 18">
            <a:extLst>
              <a:ext uri="{FF2B5EF4-FFF2-40B4-BE49-F238E27FC236}">
                <a16:creationId xmlns:a16="http://schemas.microsoft.com/office/drawing/2014/main" id="{87E5DF19-AE77-D08D-9067-C9F648B239ED}"/>
              </a:ext>
            </a:extLst>
          </p:cNvPr>
          <p:cNvSpPr/>
          <p:nvPr/>
        </p:nvSpPr>
        <p:spPr>
          <a:xfrm>
            <a:off x="3599688" y="4439412"/>
            <a:ext cx="2103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940" dirty="0">
                <a:solidFill>
                  <a:srgbClr val="101814"/>
                </a:solidFill>
              </a:rPr>
              <a:t>• taste panels and consumer drivers</a:t>
            </a:r>
            <a:endParaRPr lang="en-US" sz="940" dirty="0"/>
          </a:p>
          <a:p>
            <a:pPr marL="0" indent="0">
              <a:buNone/>
            </a:pPr>
            <a:r>
              <a:rPr lang="en-US" sz="940" dirty="0">
                <a:solidFill>
                  <a:srgbClr val="101814"/>
                </a:solidFill>
              </a:rPr>
              <a:t>• eating-quality targets</a:t>
            </a:r>
            <a:endParaRPr lang="en-US" sz="940" dirty="0"/>
          </a:p>
          <a:p>
            <a:pPr marL="0" indent="0">
              <a:buNone/>
            </a:pPr>
            <a:r>
              <a:rPr lang="en-US" sz="940" dirty="0">
                <a:solidFill>
                  <a:srgbClr val="101814"/>
                </a:solidFill>
              </a:rPr>
              <a:t>• link fruit traits to acceptance</a:t>
            </a:r>
            <a:endParaRPr lang="en-US" sz="940" dirty="0"/>
          </a:p>
        </p:txBody>
      </p:sp>
      <p:sp>
        <p:nvSpPr>
          <p:cNvPr id="25" name="Shape 19">
            <a:extLst>
              <a:ext uri="{FF2B5EF4-FFF2-40B4-BE49-F238E27FC236}">
                <a16:creationId xmlns:a16="http://schemas.microsoft.com/office/drawing/2014/main" id="{D6A7BD5D-5067-3CFC-7C4A-9D972E7048CB}"/>
              </a:ext>
            </a:extLst>
          </p:cNvPr>
          <p:cNvSpPr/>
          <p:nvPr/>
        </p:nvSpPr>
        <p:spPr>
          <a:xfrm>
            <a:off x="7412736" y="2116836"/>
            <a:ext cx="0" cy="274320"/>
          </a:xfrm>
          <a:prstGeom prst="line">
            <a:avLst/>
          </a:prstGeom>
          <a:noFill/>
          <a:ln w="25400">
            <a:solidFill>
              <a:srgbClr val="2A78A0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7" name="Shape 20">
            <a:extLst>
              <a:ext uri="{FF2B5EF4-FFF2-40B4-BE49-F238E27FC236}">
                <a16:creationId xmlns:a16="http://schemas.microsoft.com/office/drawing/2014/main" id="{0FFAECEA-2FE3-090F-FB54-72A0ED6C62FA}"/>
              </a:ext>
            </a:extLst>
          </p:cNvPr>
          <p:cNvSpPr/>
          <p:nvPr/>
        </p:nvSpPr>
        <p:spPr>
          <a:xfrm>
            <a:off x="6361176" y="3689604"/>
            <a:ext cx="2240280" cy="0"/>
          </a:xfrm>
          <a:prstGeom prst="line">
            <a:avLst/>
          </a:prstGeom>
          <a:noFill/>
          <a:ln w="25400">
            <a:solidFill>
              <a:srgbClr val="2A78A0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8" name="Text 21">
            <a:extLst>
              <a:ext uri="{FF2B5EF4-FFF2-40B4-BE49-F238E27FC236}">
                <a16:creationId xmlns:a16="http://schemas.microsoft.com/office/drawing/2014/main" id="{08D6226A-539B-6DFA-F208-1F6A9DB75921}"/>
              </a:ext>
            </a:extLst>
          </p:cNvPr>
          <p:cNvSpPr/>
          <p:nvPr/>
        </p:nvSpPr>
        <p:spPr>
          <a:xfrm>
            <a:off x="6361176" y="3808476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50" b="1" dirty="0">
                <a:solidFill>
                  <a:srgbClr val="2A78A0"/>
                </a:solidFill>
              </a:rPr>
              <a:t>Field performance</a:t>
            </a:r>
            <a:endParaRPr lang="en-US" sz="1450" dirty="0"/>
          </a:p>
        </p:txBody>
      </p:sp>
      <p:sp>
        <p:nvSpPr>
          <p:cNvPr id="29" name="Text 22">
            <a:extLst>
              <a:ext uri="{FF2B5EF4-FFF2-40B4-BE49-F238E27FC236}">
                <a16:creationId xmlns:a16="http://schemas.microsoft.com/office/drawing/2014/main" id="{693C0DD2-1A88-98E6-09C3-FFF797D7C9F2}"/>
              </a:ext>
            </a:extLst>
          </p:cNvPr>
          <p:cNvSpPr/>
          <p:nvPr/>
        </p:nvSpPr>
        <p:spPr>
          <a:xfrm>
            <a:off x="6361176" y="4128516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80" b="1" dirty="0">
                <a:solidFill>
                  <a:srgbClr val="18312A"/>
                </a:solidFill>
              </a:rPr>
              <a:t>Bishal Giri</a:t>
            </a:r>
            <a:endParaRPr lang="en-US" sz="1080" dirty="0"/>
          </a:p>
        </p:txBody>
      </p:sp>
      <p:sp>
        <p:nvSpPr>
          <p:cNvPr id="30" name="Text 23">
            <a:extLst>
              <a:ext uri="{FF2B5EF4-FFF2-40B4-BE49-F238E27FC236}">
                <a16:creationId xmlns:a16="http://schemas.microsoft.com/office/drawing/2014/main" id="{F8452D07-0511-251F-B0D8-E31D400528EF}"/>
              </a:ext>
            </a:extLst>
          </p:cNvPr>
          <p:cNvSpPr/>
          <p:nvPr/>
        </p:nvSpPr>
        <p:spPr>
          <a:xfrm>
            <a:off x="6434328" y="4439412"/>
            <a:ext cx="2103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940" dirty="0">
                <a:solidFill>
                  <a:srgbClr val="101814"/>
                </a:solidFill>
              </a:rPr>
              <a:t>• environment × management effects</a:t>
            </a:r>
            <a:endParaRPr lang="en-US" sz="940" dirty="0"/>
          </a:p>
          <a:p>
            <a:pPr marL="0" indent="0">
              <a:buNone/>
            </a:pPr>
            <a:r>
              <a:rPr lang="en-US" sz="940" dirty="0">
                <a:solidFill>
                  <a:srgbClr val="101814"/>
                </a:solidFill>
              </a:rPr>
              <a:t>• yield and fruit quality across sites</a:t>
            </a:r>
            <a:endParaRPr lang="en-US" sz="940" dirty="0"/>
          </a:p>
          <a:p>
            <a:pPr marL="0" indent="0">
              <a:buNone/>
            </a:pPr>
            <a:r>
              <a:rPr lang="en-US" sz="940" dirty="0">
                <a:solidFill>
                  <a:srgbClr val="101814"/>
                </a:solidFill>
              </a:rPr>
              <a:t>• grower-ready validation</a:t>
            </a:r>
          </a:p>
          <a:p>
            <a:r>
              <a:rPr lang="en-US" sz="940" dirty="0">
                <a:solidFill>
                  <a:srgbClr val="101814"/>
                </a:solidFill>
              </a:rPr>
              <a:t> </a:t>
            </a:r>
            <a:r>
              <a:rPr lang="en-US" sz="940" b="1" i="1" dirty="0">
                <a:solidFill>
                  <a:srgbClr val="101814"/>
                </a:solidFill>
              </a:rPr>
              <a:t>project pending</a:t>
            </a:r>
          </a:p>
          <a:p>
            <a:pPr marL="0" indent="0">
              <a:buNone/>
            </a:pPr>
            <a:endParaRPr lang="en-US" sz="940" dirty="0"/>
          </a:p>
        </p:txBody>
      </p:sp>
      <p:sp>
        <p:nvSpPr>
          <p:cNvPr id="31" name="Shape 24">
            <a:extLst>
              <a:ext uri="{FF2B5EF4-FFF2-40B4-BE49-F238E27FC236}">
                <a16:creationId xmlns:a16="http://schemas.microsoft.com/office/drawing/2014/main" id="{9293B495-6E24-7FFE-1C5E-3A2BA877DED9}"/>
              </a:ext>
            </a:extLst>
          </p:cNvPr>
          <p:cNvSpPr/>
          <p:nvPr/>
        </p:nvSpPr>
        <p:spPr>
          <a:xfrm>
            <a:off x="10247376" y="2116836"/>
            <a:ext cx="0" cy="274320"/>
          </a:xfrm>
          <a:prstGeom prst="line">
            <a:avLst/>
          </a:prstGeom>
          <a:noFill/>
          <a:ln w="25400">
            <a:solidFill>
              <a:srgbClr val="D9741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3" name="Shape 25">
            <a:extLst>
              <a:ext uri="{FF2B5EF4-FFF2-40B4-BE49-F238E27FC236}">
                <a16:creationId xmlns:a16="http://schemas.microsoft.com/office/drawing/2014/main" id="{2305462E-555F-D0F0-06E3-E5004B7E1D4E}"/>
              </a:ext>
            </a:extLst>
          </p:cNvPr>
          <p:cNvSpPr/>
          <p:nvPr/>
        </p:nvSpPr>
        <p:spPr>
          <a:xfrm>
            <a:off x="9195816" y="3689604"/>
            <a:ext cx="2240280" cy="0"/>
          </a:xfrm>
          <a:prstGeom prst="line">
            <a:avLst/>
          </a:prstGeom>
          <a:noFill/>
          <a:ln w="25400">
            <a:solidFill>
              <a:srgbClr val="D9741C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4" name="Text 26">
            <a:extLst>
              <a:ext uri="{FF2B5EF4-FFF2-40B4-BE49-F238E27FC236}">
                <a16:creationId xmlns:a16="http://schemas.microsoft.com/office/drawing/2014/main" id="{DD2076DE-DD0C-66F7-1B9D-4A8D9C63ACEE}"/>
              </a:ext>
            </a:extLst>
          </p:cNvPr>
          <p:cNvSpPr/>
          <p:nvPr/>
        </p:nvSpPr>
        <p:spPr>
          <a:xfrm>
            <a:off x="9195816" y="3808476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50" b="1" dirty="0">
                <a:solidFill>
                  <a:srgbClr val="D9741C"/>
                </a:solidFill>
              </a:rPr>
              <a:t>Postharvest</a:t>
            </a:r>
            <a:endParaRPr lang="en-US" sz="1450" dirty="0"/>
          </a:p>
        </p:txBody>
      </p:sp>
      <p:sp>
        <p:nvSpPr>
          <p:cNvPr id="35" name="Text 27">
            <a:extLst>
              <a:ext uri="{FF2B5EF4-FFF2-40B4-BE49-F238E27FC236}">
                <a16:creationId xmlns:a16="http://schemas.microsoft.com/office/drawing/2014/main" id="{73C7B655-A068-0C6F-790C-6A28BC1A0C83}"/>
              </a:ext>
            </a:extLst>
          </p:cNvPr>
          <p:cNvSpPr/>
          <p:nvPr/>
        </p:nvSpPr>
        <p:spPr>
          <a:xfrm>
            <a:off x="9195816" y="4128516"/>
            <a:ext cx="2240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80" b="1" dirty="0">
                <a:solidFill>
                  <a:srgbClr val="18312A"/>
                </a:solidFill>
              </a:rPr>
              <a:t>Ananya Khatun</a:t>
            </a:r>
            <a:endParaRPr lang="en-US" sz="1080" dirty="0"/>
          </a:p>
        </p:txBody>
      </p:sp>
      <p:sp>
        <p:nvSpPr>
          <p:cNvPr id="36" name="Text 28">
            <a:extLst>
              <a:ext uri="{FF2B5EF4-FFF2-40B4-BE49-F238E27FC236}">
                <a16:creationId xmlns:a16="http://schemas.microsoft.com/office/drawing/2014/main" id="{B12AA171-8857-13F9-C75B-95469BC7B31D}"/>
              </a:ext>
            </a:extLst>
          </p:cNvPr>
          <p:cNvSpPr/>
          <p:nvPr/>
        </p:nvSpPr>
        <p:spPr>
          <a:xfrm>
            <a:off x="9268968" y="4439412"/>
            <a:ext cx="2103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940" dirty="0">
                <a:solidFill>
                  <a:srgbClr val="101814"/>
                </a:solidFill>
              </a:rPr>
              <a:t>• heritability of key traits</a:t>
            </a:r>
            <a:endParaRPr lang="en-US" sz="940" dirty="0"/>
          </a:p>
          <a:p>
            <a:pPr marL="0" indent="0">
              <a:buNone/>
            </a:pPr>
            <a:r>
              <a:rPr lang="en-US" sz="940" dirty="0">
                <a:solidFill>
                  <a:srgbClr val="101814"/>
                </a:solidFill>
              </a:rPr>
              <a:t>• environmental stability after harvest</a:t>
            </a:r>
            <a:endParaRPr lang="en-US" sz="940" dirty="0"/>
          </a:p>
          <a:p>
            <a:pPr marL="0" indent="0">
              <a:buNone/>
            </a:pPr>
            <a:r>
              <a:rPr lang="en-US" sz="940" dirty="0">
                <a:solidFill>
                  <a:srgbClr val="101814"/>
                </a:solidFill>
              </a:rPr>
              <a:t>• markers and prediction models</a:t>
            </a:r>
            <a:endParaRPr lang="en-US" sz="940" dirty="0"/>
          </a:p>
        </p:txBody>
      </p:sp>
      <p:sp>
        <p:nvSpPr>
          <p:cNvPr id="37" name="Shape 29">
            <a:extLst>
              <a:ext uri="{FF2B5EF4-FFF2-40B4-BE49-F238E27FC236}">
                <a16:creationId xmlns:a16="http://schemas.microsoft.com/office/drawing/2014/main" id="{B042CF98-5DBD-073E-3B84-0AF406DFA29C}"/>
              </a:ext>
            </a:extLst>
          </p:cNvPr>
          <p:cNvSpPr/>
          <p:nvPr/>
        </p:nvSpPr>
        <p:spPr>
          <a:xfrm>
            <a:off x="993648" y="5646420"/>
            <a:ext cx="10287000" cy="566928"/>
          </a:xfrm>
          <a:prstGeom prst="roundRect">
            <a:avLst>
              <a:gd name="adj" fmla="val 22581"/>
            </a:avLst>
          </a:prstGeom>
          <a:solidFill>
            <a:srgbClr val="18312A"/>
          </a:solidFill>
          <a:ln w="12700">
            <a:solidFill>
              <a:srgbClr val="18312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8" name="Text 30">
            <a:extLst>
              <a:ext uri="{FF2B5EF4-FFF2-40B4-BE49-F238E27FC236}">
                <a16:creationId xmlns:a16="http://schemas.microsoft.com/office/drawing/2014/main" id="{6D78432B-268F-0DA8-229E-02ED2825FA95}"/>
              </a:ext>
            </a:extLst>
          </p:cNvPr>
          <p:cNvSpPr/>
          <p:nvPr/>
        </p:nvSpPr>
        <p:spPr>
          <a:xfrm>
            <a:off x="1240536" y="5838444"/>
            <a:ext cx="9784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20" b="1" dirty="0">
                <a:solidFill>
                  <a:srgbClr val="FFFFFF"/>
                </a:solidFill>
              </a:rPr>
              <a:t>Together, these projects support better varietal choice for industry: breeding value + consumer appeal + farm performance + postharvest resilience.</a:t>
            </a:r>
            <a:endParaRPr lang="en-US" sz="1120" dirty="0"/>
          </a:p>
        </p:txBody>
      </p:sp>
      <p:sp>
        <p:nvSpPr>
          <p:cNvPr id="39" name="Text 31">
            <a:extLst>
              <a:ext uri="{FF2B5EF4-FFF2-40B4-BE49-F238E27FC236}">
                <a16:creationId xmlns:a16="http://schemas.microsoft.com/office/drawing/2014/main" id="{6809F345-6738-8882-8CD3-1291A9987460}"/>
              </a:ext>
            </a:extLst>
          </p:cNvPr>
          <p:cNvSpPr/>
          <p:nvPr/>
        </p:nvSpPr>
        <p:spPr>
          <a:xfrm>
            <a:off x="691896" y="6313932"/>
            <a:ext cx="10789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020" i="1" dirty="0">
                <a:solidFill>
                  <a:srgbClr val="5C6B66"/>
                </a:solidFill>
              </a:rPr>
              <a:t>Scope: selecting varieties that are productive for growers, preferred by consumers and reliable throughout the supply chain.</a:t>
            </a:r>
            <a:endParaRPr lang="en-US" sz="1020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AC61983D-E22E-19C4-92A6-2A8FDF741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283" y="2527553"/>
            <a:ext cx="952500" cy="9525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FAB6FE6-5050-E8B3-AE5F-1096ADA0D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1125" y="2471272"/>
            <a:ext cx="952501" cy="110860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5" name="Picture 44" descr="Profile image">
            <a:extLst>
              <a:ext uri="{FF2B5EF4-FFF2-40B4-BE49-F238E27FC236}">
                <a16:creationId xmlns:a16="http://schemas.microsoft.com/office/drawing/2014/main" id="{45F28C9A-E98A-0DE1-1063-F5D9C52B28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0840" y="2527553"/>
            <a:ext cx="1026310" cy="10263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A3BBAC4-6A57-2D74-A797-12BAEA75E9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5776" y="2484219"/>
            <a:ext cx="1046213" cy="10462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78CCD3A4-3146-532A-65E1-0F315C5697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6952" y="7354"/>
            <a:ext cx="1993565" cy="607083"/>
          </a:xfrm>
          <a:prstGeom prst="rect">
            <a:avLst/>
          </a:prstGeom>
        </p:spPr>
      </p:pic>
      <p:pic>
        <p:nvPicPr>
          <p:cNvPr id="50" name="Picture 49" descr="Passionfruit Australia Inc">
            <a:extLst>
              <a:ext uri="{FF2B5EF4-FFF2-40B4-BE49-F238E27FC236}">
                <a16:creationId xmlns:a16="http://schemas.microsoft.com/office/drawing/2014/main" id="{9BDBF035-8835-1376-0CAA-4AEAED3F19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4435" y="0"/>
            <a:ext cx="1283671" cy="64806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E14082-1FD4-95DE-494D-C4D8D7F3DDC3}"/>
              </a:ext>
            </a:extLst>
          </p:cNvPr>
          <p:cNvSpPr/>
          <p:nvPr/>
        </p:nvSpPr>
        <p:spPr>
          <a:xfrm>
            <a:off x="765048" y="1800808"/>
            <a:ext cx="10661904" cy="356214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5B999D-A3C2-E659-3437-2FFC2361D3F6}"/>
              </a:ext>
            </a:extLst>
          </p:cNvPr>
          <p:cNvSpPr txBox="1"/>
          <p:nvPr/>
        </p:nvSpPr>
        <p:spPr>
          <a:xfrm>
            <a:off x="1492898" y="1959429"/>
            <a:ext cx="9394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All underpinned by the work of PhD student Khusboo Fulara (Murdoch University), who has developed a range of very high-quality reference genomes (to be published in 2026-2027)</a:t>
            </a:r>
          </a:p>
        </p:txBody>
      </p:sp>
      <p:pic>
        <p:nvPicPr>
          <p:cNvPr id="14" name="Picture 13" descr="Khushboo FULARA | Doctor of Philosophy Student | Doctor of ...">
            <a:extLst>
              <a:ext uri="{FF2B5EF4-FFF2-40B4-BE49-F238E27FC236}">
                <a16:creationId xmlns:a16="http://schemas.microsoft.com/office/drawing/2014/main" id="{5A6560C6-E75C-AA3D-9C8C-53E939F1CB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9932" y="2666890"/>
            <a:ext cx="2595482" cy="259548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28726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>
            <a:extLst>
              <a:ext uri="{FF2B5EF4-FFF2-40B4-BE49-F238E27FC236}">
                <a16:creationId xmlns:a16="http://schemas.microsoft.com/office/drawing/2014/main" id="{92DB036B-AD8F-E386-44CE-6381FA351A0B}"/>
              </a:ext>
            </a:extLst>
          </p:cNvPr>
          <p:cNvSpPr/>
          <p:nvPr/>
        </p:nvSpPr>
        <p:spPr>
          <a:xfrm>
            <a:off x="585216" y="1019556"/>
            <a:ext cx="7772400" cy="228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chemeClr val="accent1"/>
                </a:solidFill>
              </a:rPr>
              <a:t>PF22000 · Hort Innovation Passionfruit Breeding Program</a:t>
            </a:r>
            <a:endParaRPr lang="en-US" sz="1050" dirty="0">
              <a:solidFill>
                <a:schemeClr val="accent1"/>
              </a:solidFill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798007FB-95C1-E4CA-4EE7-128B13F854CC}"/>
              </a:ext>
            </a:extLst>
          </p:cNvPr>
          <p:cNvSpPr/>
          <p:nvPr/>
        </p:nvSpPr>
        <p:spPr>
          <a:xfrm>
            <a:off x="566928" y="603504"/>
            <a:ext cx="11064240" cy="53035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chemeClr val="accent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Future work</a:t>
            </a:r>
            <a:endParaRPr lang="en-US" sz="3100" dirty="0">
              <a:solidFill>
                <a:schemeClr val="accent1"/>
              </a:solidFill>
            </a:endParaRPr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111C5509-4EEF-5CF6-02B6-70FF116BBCEC}"/>
              </a:ext>
            </a:extLst>
          </p:cNvPr>
          <p:cNvSpPr/>
          <p:nvPr/>
        </p:nvSpPr>
        <p:spPr>
          <a:xfrm>
            <a:off x="585216" y="1225296"/>
            <a:ext cx="11064240" cy="29260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chemeClr val="accent1"/>
                </a:solidFill>
              </a:rPr>
              <a:t>Priorities through the funded program finish in 2027.</a:t>
            </a:r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43A4E188-D66C-7367-EEA3-754373B30E97}"/>
              </a:ext>
            </a:extLst>
          </p:cNvPr>
          <p:cNvSpPr/>
          <p:nvPr/>
        </p:nvSpPr>
        <p:spPr>
          <a:xfrm>
            <a:off x="585216" y="1682496"/>
            <a:ext cx="10972800" cy="0"/>
          </a:xfrm>
          <a:prstGeom prst="line">
            <a:avLst/>
          </a:prstGeom>
          <a:noFill/>
          <a:ln w="1524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DF8FE4DA-7712-5225-3C35-E23B458309DA}"/>
              </a:ext>
            </a:extLst>
          </p:cNvPr>
          <p:cNvSpPr/>
          <p:nvPr/>
        </p:nvSpPr>
        <p:spPr>
          <a:xfrm>
            <a:off x="4069080" y="1993392"/>
            <a:ext cx="0" cy="4343400"/>
          </a:xfrm>
          <a:prstGeom prst="line">
            <a:avLst/>
          </a:prstGeom>
          <a:noFill/>
          <a:ln w="13970">
            <a:solidFill>
              <a:srgbClr val="CFDDC8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5" name="Shape 5">
            <a:extLst>
              <a:ext uri="{FF2B5EF4-FFF2-40B4-BE49-F238E27FC236}">
                <a16:creationId xmlns:a16="http://schemas.microsoft.com/office/drawing/2014/main" id="{D8DC4D77-DE39-3CA8-12E1-B3DFCD78BEB6}"/>
              </a:ext>
            </a:extLst>
          </p:cNvPr>
          <p:cNvSpPr/>
          <p:nvPr/>
        </p:nvSpPr>
        <p:spPr>
          <a:xfrm>
            <a:off x="8046720" y="1993392"/>
            <a:ext cx="0" cy="4343400"/>
          </a:xfrm>
          <a:prstGeom prst="line">
            <a:avLst/>
          </a:prstGeom>
          <a:noFill/>
          <a:ln w="13970">
            <a:solidFill>
              <a:srgbClr val="CFDDC8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7D864C9F-98BB-C409-F1C5-EE0F3B602372}"/>
              </a:ext>
            </a:extLst>
          </p:cNvPr>
          <p:cNvSpPr/>
          <p:nvPr/>
        </p:nvSpPr>
        <p:spPr>
          <a:xfrm>
            <a:off x="529398" y="2021602"/>
            <a:ext cx="342176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F6F3E"/>
                </a:solidFill>
              </a:rPr>
              <a:t>1. Validate and Release selections</a:t>
            </a:r>
            <a:endParaRPr lang="en-US" sz="1700" dirty="0"/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AAD08784-FA93-DE25-6E12-FD39CB1F7C8E}"/>
              </a:ext>
            </a:extLst>
          </p:cNvPr>
          <p:cNvSpPr/>
          <p:nvPr/>
        </p:nvSpPr>
        <p:spPr>
          <a:xfrm>
            <a:off x="749808" y="2468880"/>
            <a:ext cx="2880360" cy="2807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Continue fruit quality, yield and field-performance evaluations through 2026–2027.</a:t>
            </a:r>
          </a:p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Expand yield capture from Woombye into the broader multi-location network.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Use grafted stage-1 material to confirm fruit and field quality before release decisions.</a:t>
            </a:r>
          </a:p>
          <a:p>
            <a:r>
              <a:rPr lang="en-US" sz="1250" dirty="0">
                <a:solidFill>
                  <a:srgbClr val="111815"/>
                </a:solidFill>
              </a:rPr>
              <a:t>• Meet industry needs: </a:t>
            </a:r>
            <a:r>
              <a:rPr lang="en-US" sz="1250" dirty="0" err="1">
                <a:solidFill>
                  <a:srgbClr val="111815"/>
                </a:solidFill>
              </a:rPr>
              <a:t>Liase</a:t>
            </a:r>
            <a:r>
              <a:rPr lang="en-US" sz="1250" dirty="0">
                <a:solidFill>
                  <a:srgbClr val="111815"/>
                </a:solidFill>
              </a:rPr>
              <a:t> with industry to release best new varieties</a:t>
            </a:r>
            <a:endParaRPr lang="en-US" sz="1250" dirty="0"/>
          </a:p>
          <a:p>
            <a:pPr marL="0" indent="0">
              <a:buNone/>
            </a:pPr>
            <a:endParaRPr lang="en-US" sz="1250" dirty="0"/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EF3C9C73-CED1-EBE5-BFA7-B3E7E03281E7}"/>
              </a:ext>
            </a:extLst>
          </p:cNvPr>
          <p:cNvSpPr/>
          <p:nvPr/>
        </p:nvSpPr>
        <p:spPr>
          <a:xfrm>
            <a:off x="4572000" y="2029968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76528B"/>
                </a:solidFill>
              </a:rPr>
              <a:t>2. Build advanced pipelines</a:t>
            </a:r>
            <a:endParaRPr lang="en-US" sz="1700" dirty="0"/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08F7DFF8-8195-8374-1DAD-409840444DC8}"/>
              </a:ext>
            </a:extLst>
          </p:cNvPr>
          <p:cNvSpPr/>
          <p:nvPr/>
        </p:nvSpPr>
        <p:spPr>
          <a:xfrm>
            <a:off x="4572000" y="2468880"/>
            <a:ext cx="2880360" cy="2807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Use statistical and genomic work to develop genomic prediction and marker-based selection pipelines.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Keep building the germplasm and progeny base needed for the next breeding cycle.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Link field data, fruit-quality data and genomics into a more repeatable selection framework.</a:t>
            </a:r>
            <a:endParaRPr lang="en-US" sz="1250" dirty="0"/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FD62A122-2B56-59F3-2B13-060307F7824C}"/>
              </a:ext>
            </a:extLst>
          </p:cNvPr>
          <p:cNvSpPr/>
          <p:nvPr/>
        </p:nvSpPr>
        <p:spPr>
          <a:xfrm>
            <a:off x="8549640" y="2029968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D9822B"/>
                </a:solidFill>
              </a:rPr>
              <a:t>3. Expand research depth</a:t>
            </a:r>
            <a:endParaRPr lang="en-US" sz="1700" dirty="0"/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32C31963-E7D5-D058-6114-4F5194E653F7}"/>
              </a:ext>
            </a:extLst>
          </p:cNvPr>
          <p:cNvSpPr/>
          <p:nvPr/>
        </p:nvSpPr>
        <p:spPr>
          <a:xfrm>
            <a:off x="8549640" y="2468880"/>
            <a:ext cx="2834640" cy="2807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New PhD focus: postharvest attributes of passionfruit selections.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New PhD focus: multi-location trials, management and environmental effects on yield and fruit quality.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11815"/>
                </a:solidFill>
              </a:rPr>
              <a:t>• Continue to support and progress commercial trials with partner farmers</a:t>
            </a:r>
            <a:endParaRPr lang="en-US" sz="1250" dirty="0"/>
          </a:p>
        </p:txBody>
      </p:sp>
      <p:sp>
        <p:nvSpPr>
          <p:cNvPr id="29" name="Shape 12">
            <a:extLst>
              <a:ext uri="{FF2B5EF4-FFF2-40B4-BE49-F238E27FC236}">
                <a16:creationId xmlns:a16="http://schemas.microsoft.com/office/drawing/2014/main" id="{94CA5508-8354-EBAA-FDAC-F83CC89828B8}"/>
              </a:ext>
            </a:extLst>
          </p:cNvPr>
          <p:cNvSpPr/>
          <p:nvPr/>
        </p:nvSpPr>
        <p:spPr>
          <a:xfrm>
            <a:off x="960120" y="5669280"/>
            <a:ext cx="10241280" cy="0"/>
          </a:xfrm>
          <a:prstGeom prst="line">
            <a:avLst/>
          </a:prstGeom>
          <a:noFill/>
          <a:ln w="31750">
            <a:solidFill>
              <a:srgbClr val="2F6F3E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1" name="Shape 13">
            <a:extLst>
              <a:ext uri="{FF2B5EF4-FFF2-40B4-BE49-F238E27FC236}">
                <a16:creationId xmlns:a16="http://schemas.microsoft.com/office/drawing/2014/main" id="{F4451130-9E6C-3AD0-4B7E-77CA4519BC04}"/>
              </a:ext>
            </a:extLst>
          </p:cNvPr>
          <p:cNvSpPr/>
          <p:nvPr/>
        </p:nvSpPr>
        <p:spPr>
          <a:xfrm>
            <a:off x="914400" y="5550408"/>
            <a:ext cx="256032" cy="256032"/>
          </a:xfrm>
          <a:prstGeom prst="ellipse">
            <a:avLst/>
          </a:prstGeom>
          <a:solidFill>
            <a:srgbClr val="2F6F3E"/>
          </a:solidFill>
          <a:ln w="12700">
            <a:solidFill>
              <a:srgbClr val="2F6F3E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3" name="Shape 14">
            <a:extLst>
              <a:ext uri="{FF2B5EF4-FFF2-40B4-BE49-F238E27FC236}">
                <a16:creationId xmlns:a16="http://schemas.microsoft.com/office/drawing/2014/main" id="{DC432263-74FE-03AA-AA24-D2281CFBA2D2}"/>
              </a:ext>
            </a:extLst>
          </p:cNvPr>
          <p:cNvSpPr/>
          <p:nvPr/>
        </p:nvSpPr>
        <p:spPr>
          <a:xfrm>
            <a:off x="5897880" y="5550408"/>
            <a:ext cx="256032" cy="256032"/>
          </a:xfrm>
          <a:prstGeom prst="ellipse">
            <a:avLst/>
          </a:prstGeom>
          <a:solidFill>
            <a:srgbClr val="76528B"/>
          </a:solidFill>
          <a:ln w="12700">
            <a:solidFill>
              <a:srgbClr val="76528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5" name="Shape 15">
            <a:extLst>
              <a:ext uri="{FF2B5EF4-FFF2-40B4-BE49-F238E27FC236}">
                <a16:creationId xmlns:a16="http://schemas.microsoft.com/office/drawing/2014/main" id="{B3A69D9D-8D0D-FABA-9375-491607914CBA}"/>
              </a:ext>
            </a:extLst>
          </p:cNvPr>
          <p:cNvSpPr/>
          <p:nvPr/>
        </p:nvSpPr>
        <p:spPr>
          <a:xfrm>
            <a:off x="11082528" y="5550408"/>
            <a:ext cx="256032" cy="256032"/>
          </a:xfrm>
          <a:prstGeom prst="ellipse">
            <a:avLst/>
          </a:prstGeom>
          <a:solidFill>
            <a:srgbClr val="D9822B"/>
          </a:solidFill>
          <a:ln w="12700">
            <a:solidFill>
              <a:srgbClr val="D9822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7" name="Text 16">
            <a:extLst>
              <a:ext uri="{FF2B5EF4-FFF2-40B4-BE49-F238E27FC236}">
                <a16:creationId xmlns:a16="http://schemas.microsoft.com/office/drawing/2014/main" id="{23F6A855-BD0F-D31F-C224-BF22173CCF10}"/>
              </a:ext>
            </a:extLst>
          </p:cNvPr>
          <p:cNvSpPr/>
          <p:nvPr/>
        </p:nvSpPr>
        <p:spPr>
          <a:xfrm>
            <a:off x="658368" y="601675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F6F3E"/>
                </a:solidFill>
              </a:rPr>
              <a:t>2026 evaluation</a:t>
            </a:r>
            <a:endParaRPr lang="en-US" sz="1150" dirty="0"/>
          </a:p>
        </p:txBody>
      </p:sp>
      <p:sp>
        <p:nvSpPr>
          <p:cNvPr id="39" name="Text 17">
            <a:extLst>
              <a:ext uri="{FF2B5EF4-FFF2-40B4-BE49-F238E27FC236}">
                <a16:creationId xmlns:a16="http://schemas.microsoft.com/office/drawing/2014/main" id="{25682477-BFEF-294F-C386-BE1C0FAF7F5E}"/>
              </a:ext>
            </a:extLst>
          </p:cNvPr>
          <p:cNvSpPr/>
          <p:nvPr/>
        </p:nvSpPr>
        <p:spPr>
          <a:xfrm>
            <a:off x="5166360" y="6016752"/>
            <a:ext cx="1737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76528B"/>
                </a:solidFill>
              </a:rPr>
              <a:t>2027 candidate decisions</a:t>
            </a:r>
            <a:endParaRPr lang="en-US" sz="1150" dirty="0"/>
          </a:p>
        </p:txBody>
      </p:sp>
      <p:sp>
        <p:nvSpPr>
          <p:cNvPr id="41" name="Text 18">
            <a:extLst>
              <a:ext uri="{FF2B5EF4-FFF2-40B4-BE49-F238E27FC236}">
                <a16:creationId xmlns:a16="http://schemas.microsoft.com/office/drawing/2014/main" id="{A2C4215B-1F63-C997-56CF-49D7226B7638}"/>
              </a:ext>
            </a:extLst>
          </p:cNvPr>
          <p:cNvSpPr/>
          <p:nvPr/>
        </p:nvSpPr>
        <p:spPr>
          <a:xfrm>
            <a:off x="10442448" y="6016752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D9822B"/>
                </a:solidFill>
              </a:rPr>
              <a:t>Next breeding cycle</a:t>
            </a:r>
            <a:endParaRPr lang="en-US" sz="1150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138FDAC0-8F66-E737-6659-5DEFF98CDA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197" b="34944"/>
          <a:stretch>
            <a:fillRect/>
          </a:stretch>
        </p:blipFill>
        <p:spPr>
          <a:xfrm>
            <a:off x="4069080" y="4334114"/>
            <a:ext cx="1609125" cy="1112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D1BE2991-0B3E-F249-D561-DF589FFE88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225" b="12529"/>
          <a:stretch>
            <a:fillRect/>
          </a:stretch>
        </p:blipFill>
        <p:spPr>
          <a:xfrm>
            <a:off x="8331428" y="3882622"/>
            <a:ext cx="3052850" cy="1585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EF3ADBBC-BCC4-BDA3-D8D7-981E0987A8C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164" t="1476" r="25683" b="3879"/>
          <a:stretch>
            <a:fillRect/>
          </a:stretch>
        </p:blipFill>
        <p:spPr>
          <a:xfrm rot="5400000">
            <a:off x="1152771" y="3799240"/>
            <a:ext cx="1213998" cy="2283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23BA6B8-800F-0A7C-F3A1-D3BBD8D248D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593" t="-1" r="8413" b="12876"/>
          <a:stretch>
            <a:fillRect/>
          </a:stretch>
        </p:blipFill>
        <p:spPr>
          <a:xfrm>
            <a:off x="2732181" y="4345367"/>
            <a:ext cx="1376656" cy="1213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08EB45E5-78ED-244F-BB9F-0BFCBB7A1C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9215" y="4338130"/>
            <a:ext cx="878871" cy="1171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8BFC5161-EC4C-6558-BDA1-4546C8A167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6156" y="4322692"/>
            <a:ext cx="1609123" cy="1211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6F7C1DA-DD13-3915-E564-57FB195F09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6952" y="7354"/>
            <a:ext cx="1993565" cy="607083"/>
          </a:xfrm>
          <a:prstGeom prst="rect">
            <a:avLst/>
          </a:prstGeom>
        </p:spPr>
      </p:pic>
      <p:pic>
        <p:nvPicPr>
          <p:cNvPr id="61" name="Picture 60" descr="Passionfruit Australia Inc">
            <a:extLst>
              <a:ext uri="{FF2B5EF4-FFF2-40B4-BE49-F238E27FC236}">
                <a16:creationId xmlns:a16="http://schemas.microsoft.com/office/drawing/2014/main" id="{B2E34714-6E77-91F7-6D2E-D33E39C781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4435" y="0"/>
            <a:ext cx="1283671" cy="64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78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15DD6-BA85-35F6-7521-F25557E40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3F44F6-EC4A-4612-E12C-63763925A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89" y="772659"/>
            <a:ext cx="10773440" cy="612032"/>
          </a:xfrm>
        </p:spPr>
        <p:txBody>
          <a:bodyPr anchor="ctr">
            <a:normAutofit/>
          </a:bodyPr>
          <a:lstStyle/>
          <a:p>
            <a:r>
              <a:rPr lang="en-AU" dirty="0"/>
              <a:t>Our Big Breeding Team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D4F856-E51F-4464-D358-5EA7343F19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95114" y="147191"/>
            <a:ext cx="1993565" cy="607083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F2F707B-A6D3-79B6-7F02-BBF1CD4B3FE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56444" y="1668942"/>
            <a:ext cx="3384000" cy="4608512"/>
          </a:xfrm>
        </p:spPr>
        <p:txBody>
          <a:bodyPr>
            <a:normAutofit fontScale="47500" lnSpcReduction="20000"/>
          </a:bodyPr>
          <a:lstStyle/>
          <a:p>
            <a:r>
              <a:rPr lang="en-AU" sz="2400" b="1" dirty="0"/>
              <a:t>Investigators:</a:t>
            </a:r>
          </a:p>
          <a:p>
            <a:pPr fontAlgn="base"/>
            <a:r>
              <a:rPr lang="en-AU" dirty="0"/>
              <a:t>Dr Mobashwer Alam - Project Leader​</a:t>
            </a:r>
          </a:p>
          <a:p>
            <a:pPr fontAlgn="base"/>
            <a:r>
              <a:rPr lang="en-AU" dirty="0"/>
              <a:t>Prof Bruce Topp ​</a:t>
            </a:r>
          </a:p>
          <a:p>
            <a:pPr fontAlgn="base"/>
            <a:r>
              <a:rPr lang="en-AU" dirty="0"/>
              <a:t>Professor Heather Smyth​</a:t>
            </a:r>
          </a:p>
          <a:p>
            <a:pPr fontAlgn="base"/>
            <a:r>
              <a:rPr lang="en-AU" dirty="0"/>
              <a:t>A/Prof Craig Hardner​</a:t>
            </a:r>
          </a:p>
          <a:p>
            <a:pPr fontAlgn="base"/>
            <a:r>
              <a:rPr lang="en-AU" dirty="0"/>
              <a:t>A/Prof John Thomas</a:t>
            </a:r>
          </a:p>
          <a:p>
            <a:endParaRPr lang="en-AU" sz="2400" b="1" dirty="0"/>
          </a:p>
          <a:p>
            <a:r>
              <a:rPr lang="en-AU" sz="2400" b="1" dirty="0"/>
              <a:t>Support Team:</a:t>
            </a:r>
          </a:p>
          <a:p>
            <a:pPr fontAlgn="base"/>
            <a:r>
              <a:rPr lang="en-AU" dirty="0"/>
              <a:t>Dr Patrick Mason- Research Fellow​</a:t>
            </a:r>
          </a:p>
          <a:p>
            <a:pPr fontAlgn="base"/>
            <a:r>
              <a:rPr lang="en-AU" dirty="0"/>
              <a:t>Dr Pragya Dhaka Poudel- Post Doctoral Research Fellow​</a:t>
            </a:r>
          </a:p>
          <a:p>
            <a:pPr fontAlgn="base"/>
            <a:r>
              <a:rPr lang="en-AU" dirty="0"/>
              <a:t>Dr Janine Conway- Senior Research Assistant​</a:t>
            </a:r>
          </a:p>
          <a:p>
            <a:pPr fontAlgn="base"/>
            <a:r>
              <a:rPr lang="en-AU" dirty="0"/>
              <a:t>Dr Dinh Cao- Research Assistant​</a:t>
            </a:r>
          </a:p>
          <a:p>
            <a:pPr fontAlgn="base"/>
            <a:r>
              <a:rPr lang="en-AU" dirty="0"/>
              <a:t>Dr Sachini Manatunga- Research Assistant​</a:t>
            </a:r>
          </a:p>
          <a:p>
            <a:pPr fontAlgn="base"/>
            <a:r>
              <a:rPr lang="en-AU" dirty="0"/>
              <a:t>Ms Palakdeep Kaur- Technical Assistant</a:t>
            </a:r>
            <a:r>
              <a:rPr lang="en-US" dirty="0"/>
              <a:t>​</a:t>
            </a:r>
          </a:p>
          <a:p>
            <a:pPr fontAlgn="base"/>
            <a:r>
              <a:rPr lang="en-AU" dirty="0"/>
              <a:t>Mr Bishal Giri- Technical Assistant</a:t>
            </a:r>
          </a:p>
          <a:p>
            <a:endParaRPr lang="en-AU" sz="2400" dirty="0"/>
          </a:p>
          <a:p>
            <a:r>
              <a:rPr lang="en-AU" sz="2400" b="1" dirty="0"/>
              <a:t>Students:</a:t>
            </a:r>
          </a:p>
          <a:p>
            <a:pPr fontAlgn="base"/>
            <a:r>
              <a:rPr lang="en-US" dirty="0" err="1"/>
              <a:t>Ms</a:t>
            </a:r>
            <a:r>
              <a:rPr lang="en-US" dirty="0"/>
              <a:t> Khushboo Fulara- PhD- Sequencing​</a:t>
            </a:r>
          </a:p>
          <a:p>
            <a:pPr fontAlgn="base"/>
            <a:r>
              <a:rPr lang="en-US" dirty="0"/>
              <a:t>Ms Xinghan Sun- PhD – Breeding strategy​</a:t>
            </a:r>
          </a:p>
          <a:p>
            <a:pPr fontAlgn="base"/>
            <a:r>
              <a:rPr lang="en-US" dirty="0"/>
              <a:t>Ms Imas Rita Saddah- PhD – Flavour genetics​</a:t>
            </a:r>
          </a:p>
          <a:p>
            <a:pPr fontAlgn="base"/>
            <a:r>
              <a:rPr lang="en-US" dirty="0"/>
              <a:t>Ms Ananya Khatun- PhD – Post Harvest</a:t>
            </a:r>
          </a:p>
          <a:p>
            <a:endParaRPr lang="en-AU" sz="2400" dirty="0"/>
          </a:p>
          <a:p>
            <a:endParaRPr lang="en-AU" sz="2400" dirty="0"/>
          </a:p>
          <a:p>
            <a:endParaRPr lang="en-AU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1A3133-7EFF-8F46-B1DB-7F5C10FB48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918" r="11074"/>
          <a:stretch>
            <a:fillRect/>
          </a:stretch>
        </p:blipFill>
        <p:spPr>
          <a:xfrm>
            <a:off x="3805160" y="1839888"/>
            <a:ext cx="3647599" cy="41223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39D350-F416-883D-661F-35AAA16528CD}"/>
              </a:ext>
            </a:extLst>
          </p:cNvPr>
          <p:cNvSpPr txBox="1"/>
          <p:nvPr/>
        </p:nvSpPr>
        <p:spPr>
          <a:xfrm>
            <a:off x="4653880" y="5993327"/>
            <a:ext cx="3063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i="1" dirty="0"/>
              <a:t>Dr </a:t>
            </a:r>
            <a:r>
              <a:rPr lang="en-AU" sz="1200" i="1" dirty="0" err="1"/>
              <a:t>Mobashwer</a:t>
            </a:r>
            <a:r>
              <a:rPr lang="en-AU" sz="1200" i="1" dirty="0"/>
              <a:t> Alam</a:t>
            </a:r>
          </a:p>
        </p:txBody>
      </p:sp>
      <p:sp>
        <p:nvSpPr>
          <p:cNvPr id="6" name="Content Placeholder 11">
            <a:extLst>
              <a:ext uri="{FF2B5EF4-FFF2-40B4-BE49-F238E27FC236}">
                <a16:creationId xmlns:a16="http://schemas.microsoft.com/office/drawing/2014/main" id="{85802BF1-74B6-36D1-24F7-DCDE26E6ED91}"/>
              </a:ext>
            </a:extLst>
          </p:cNvPr>
          <p:cNvSpPr txBox="1">
            <a:spLocks/>
          </p:cNvSpPr>
          <p:nvPr/>
        </p:nvSpPr>
        <p:spPr>
          <a:xfrm>
            <a:off x="8142204" y="1698318"/>
            <a:ext cx="3384000" cy="4608512"/>
          </a:xfrm>
          <a:prstGeom prst="rect">
            <a:avLst/>
          </a:prstGeom>
        </p:spPr>
        <p:txBody>
          <a:bodyPr vert="horz" lIns="0" tIns="0" rIns="0" bIns="0" rtlCol="0">
            <a:normAutofit fontScale="400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79388" algn="l" defTabSz="914400" rtl="0" eaLnBrk="1" latinLnBrk="0" hangingPunct="1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79388" algn="l" defTabSz="914400" rtl="0" eaLnBrk="1" latinLnBrk="0" hangingPunct="1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Arial" panose="020B0604020202020204" pitchFamily="34" charset="0"/>
              <a:buChar char="­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79388" algn="l" defTabSz="914400" rtl="0" eaLnBrk="1" latinLnBrk="0" hangingPunct="1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Char char=""/>
              <a:def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AU" sz="2400" kern="120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Font typeface="Arial" pitchFamily="34" charset="0"/>
              <a:buNone/>
              <a:defRPr lang="en-AU" sz="20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b="1" dirty="0"/>
              <a:t>Students </a:t>
            </a:r>
            <a:r>
              <a:rPr lang="en-AU" sz="2000" i="1" dirty="0"/>
              <a:t>(Continued):</a:t>
            </a:r>
          </a:p>
          <a:p>
            <a:pPr fontAlgn="base"/>
            <a:r>
              <a:rPr lang="en-US" dirty="0"/>
              <a:t>Mr Taohao Mou- MSc- Fusarium​</a:t>
            </a:r>
          </a:p>
          <a:p>
            <a:pPr fontAlgn="base"/>
            <a:r>
              <a:rPr lang="en-US" dirty="0"/>
              <a:t>Ms Kruthi Chikkanjinappa- MSc- tissue culture- awarded​</a:t>
            </a:r>
          </a:p>
          <a:p>
            <a:pPr fontAlgn="base"/>
            <a:r>
              <a:rPr lang="en-US" dirty="0"/>
              <a:t>Ms Zinalkumari Patel- MSc- Fruit quality genetics- awarded</a:t>
            </a:r>
            <a:endParaRPr lang="en-AU" sz="2000" b="1" i="1" dirty="0"/>
          </a:p>
          <a:p>
            <a:r>
              <a:rPr lang="en-AU" sz="2000" b="1" dirty="0"/>
              <a:t>Project Collaborators:</a:t>
            </a:r>
          </a:p>
          <a:p>
            <a:pPr fontAlgn="base"/>
            <a:r>
              <a:rPr lang="en-US" dirty="0"/>
              <a:t>Department of Primary Industries, Queensland​</a:t>
            </a:r>
          </a:p>
          <a:p>
            <a:pPr fontAlgn="base"/>
            <a:r>
              <a:rPr lang="en-US" dirty="0"/>
              <a:t>Professor Rajeev Varsheny – Murdoch University- Sequencing​</a:t>
            </a:r>
          </a:p>
          <a:p>
            <a:pPr fontAlgn="base"/>
            <a:r>
              <a:rPr lang="en-US" dirty="0"/>
              <a:t>Dr Chris O'Brien- QAAFI_ Cryopreservation and tissue culture​</a:t>
            </a:r>
          </a:p>
          <a:p>
            <a:pPr fontAlgn="base"/>
            <a:r>
              <a:rPr lang="en-US" dirty="0"/>
              <a:t>Dr Thi Thao Ninh- QAAFI- Gene editing​</a:t>
            </a:r>
          </a:p>
          <a:p>
            <a:pPr fontAlgn="base"/>
            <a:r>
              <a:rPr lang="en-US" dirty="0"/>
              <a:t>Dr Sundar Kalaipandian- SAFS_- Tissue culture​</a:t>
            </a:r>
          </a:p>
          <a:p>
            <a:pPr fontAlgn="base"/>
            <a:r>
              <a:rPr lang="en-US" dirty="0"/>
              <a:t>Dr Vivian Rincon Florez- QAAFI- Diseases​</a:t>
            </a:r>
          </a:p>
          <a:p>
            <a:pPr fontAlgn="base"/>
            <a:r>
              <a:rPr lang="en-US" dirty="0"/>
              <a:t>Mr Quinlan Barthelme- QUT- AI- Phenotyping</a:t>
            </a:r>
            <a:endParaRPr lang="en-GB" sz="2000" dirty="0"/>
          </a:p>
          <a:p>
            <a:r>
              <a:rPr lang="en-GB" sz="2000" b="1" dirty="0"/>
              <a:t>Farmers: </a:t>
            </a:r>
          </a:p>
          <a:p>
            <a:r>
              <a:rPr lang="en-GB" sz="2000" dirty="0"/>
              <a:t>Keith and Judith Paxton</a:t>
            </a:r>
          </a:p>
          <a:p>
            <a:r>
              <a:rPr lang="en-GB" sz="2000" dirty="0"/>
              <a:t>Brad and Hannah Millard</a:t>
            </a:r>
          </a:p>
          <a:p>
            <a:r>
              <a:rPr lang="en-GB" sz="2000" dirty="0"/>
              <a:t>Ian and David Constable</a:t>
            </a:r>
          </a:p>
          <a:p>
            <a:r>
              <a:rPr lang="en-GB" sz="2000" dirty="0"/>
              <a:t>Ross Brindley</a:t>
            </a:r>
          </a:p>
          <a:p>
            <a:r>
              <a:rPr lang="en-GB" sz="2000" dirty="0"/>
              <a:t>Jim Gordon</a:t>
            </a:r>
          </a:p>
          <a:p>
            <a:r>
              <a:rPr lang="en-GB" sz="2000" dirty="0"/>
              <a:t>Quinten </a:t>
            </a:r>
            <a:r>
              <a:rPr lang="en-GB" sz="2000" dirty="0" err="1"/>
              <a:t>Springham</a:t>
            </a:r>
            <a:endParaRPr lang="en-GB" sz="2000" dirty="0"/>
          </a:p>
          <a:p>
            <a:r>
              <a:rPr lang="en-GB" sz="2000" dirty="0"/>
              <a:t>Jim Walker</a:t>
            </a:r>
          </a:p>
          <a:p>
            <a:r>
              <a:rPr lang="en-GB" sz="2000" b="1" dirty="0"/>
              <a:t>Nurseries:</a:t>
            </a:r>
          </a:p>
          <a:p>
            <a:r>
              <a:rPr lang="en-GB" sz="2000" dirty="0"/>
              <a:t>Arbor Grove Nursery: Megan and Dave Crowhurst</a:t>
            </a:r>
          </a:p>
          <a:p>
            <a:r>
              <a:rPr lang="en-GB" sz="2000" dirty="0" err="1"/>
              <a:t>Beenham</a:t>
            </a:r>
            <a:r>
              <a:rPr lang="en-GB" sz="2000" dirty="0"/>
              <a:t> Valley Passions: Brad and Hannah Millard</a:t>
            </a:r>
          </a:p>
          <a:p>
            <a:endParaRPr lang="en-GB" sz="2000" dirty="0"/>
          </a:p>
          <a:p>
            <a:endParaRPr lang="en-GB" sz="2000" b="1" dirty="0"/>
          </a:p>
          <a:p>
            <a:endParaRPr lang="en-GB" sz="2000" b="1" dirty="0"/>
          </a:p>
          <a:p>
            <a:endParaRPr lang="en-AU" sz="2000" dirty="0"/>
          </a:p>
          <a:p>
            <a:endParaRPr lang="en-AU" sz="2000" dirty="0"/>
          </a:p>
          <a:p>
            <a:endParaRPr lang="en-AU" sz="2000" dirty="0"/>
          </a:p>
          <a:p>
            <a:endParaRPr lang="en-AU" sz="2000" dirty="0"/>
          </a:p>
        </p:txBody>
      </p:sp>
      <p:pic>
        <p:nvPicPr>
          <p:cNvPr id="15" name="Picture 14" descr="Passionfruit Australia Inc">
            <a:extLst>
              <a:ext uri="{FF2B5EF4-FFF2-40B4-BE49-F238E27FC236}">
                <a16:creationId xmlns:a16="http://schemas.microsoft.com/office/drawing/2014/main" id="{E58C0F2B-607E-282A-776E-61BFB40022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8942" y="124592"/>
            <a:ext cx="1283671" cy="64806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0DB2E36-4B6E-93EB-E9AD-42E3ED085CFD}"/>
              </a:ext>
            </a:extLst>
          </p:cNvPr>
          <p:cNvSpPr/>
          <p:nvPr/>
        </p:nvSpPr>
        <p:spPr>
          <a:xfrm>
            <a:off x="7877341" y="1659611"/>
            <a:ext cx="3030145" cy="71036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DC37C88-F521-19DE-FB91-27078C183B6F}"/>
              </a:ext>
            </a:extLst>
          </p:cNvPr>
          <p:cNvSpPr/>
          <p:nvPr/>
        </p:nvSpPr>
        <p:spPr>
          <a:xfrm>
            <a:off x="7877341" y="2370491"/>
            <a:ext cx="3058137" cy="142706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E2E75F0-4242-2077-F715-71CB41AE76B8}"/>
              </a:ext>
            </a:extLst>
          </p:cNvPr>
          <p:cNvSpPr/>
          <p:nvPr/>
        </p:nvSpPr>
        <p:spPr>
          <a:xfrm>
            <a:off x="7877341" y="3797559"/>
            <a:ext cx="3030145" cy="142706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A16A2E3-E816-7DE8-3D9A-35C3483B7935}"/>
              </a:ext>
            </a:extLst>
          </p:cNvPr>
          <p:cNvSpPr/>
          <p:nvPr/>
        </p:nvSpPr>
        <p:spPr>
          <a:xfrm>
            <a:off x="7877340" y="5224627"/>
            <a:ext cx="3030145" cy="71036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DE41CF0-2261-7DEC-BCC1-78174859BD59}"/>
              </a:ext>
            </a:extLst>
          </p:cNvPr>
          <p:cNvSpPr/>
          <p:nvPr/>
        </p:nvSpPr>
        <p:spPr>
          <a:xfrm>
            <a:off x="85570" y="1586587"/>
            <a:ext cx="3030145" cy="138054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5ED43F5-68A4-08E3-509C-396C9AF5C2B3}"/>
              </a:ext>
            </a:extLst>
          </p:cNvPr>
          <p:cNvSpPr/>
          <p:nvPr/>
        </p:nvSpPr>
        <p:spPr>
          <a:xfrm>
            <a:off x="57578" y="2967133"/>
            <a:ext cx="3030145" cy="182880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952EBF0-FF1B-FAE0-80E1-8CF364F48C73}"/>
              </a:ext>
            </a:extLst>
          </p:cNvPr>
          <p:cNvSpPr/>
          <p:nvPr/>
        </p:nvSpPr>
        <p:spPr>
          <a:xfrm>
            <a:off x="85569" y="4795935"/>
            <a:ext cx="3030145" cy="138054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84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69C5C-8C0B-1057-DD53-DC56C1D8A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8E7204-7DE7-8920-41B4-534CD5B938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AU" dirty="0"/>
              <a:t>Thankyou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17A74F-A3F7-1BEF-4D96-5B9ABBB16F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909" b="28669"/>
          <a:stretch>
            <a:fillRect/>
          </a:stretch>
        </p:blipFill>
        <p:spPr>
          <a:xfrm>
            <a:off x="4415654" y="945417"/>
            <a:ext cx="6679065" cy="4561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865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1B86C-DF20-BB8B-E00C-B3A695BCA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832" y="2816929"/>
            <a:ext cx="10738247" cy="612071"/>
          </a:xfrm>
        </p:spPr>
        <p:txBody>
          <a:bodyPr/>
          <a:lstStyle/>
          <a:p>
            <a:r>
              <a:rPr lang="en-AU" dirty="0"/>
              <a:t>Tea break and tasting session.</a:t>
            </a:r>
          </a:p>
        </p:txBody>
      </p:sp>
    </p:spTree>
    <p:extLst>
      <p:ext uri="{BB962C8B-B14F-4D97-AF65-F5344CB8AC3E}">
        <p14:creationId xmlns:p14="http://schemas.microsoft.com/office/powerpoint/2010/main" val="65922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niversity of Queensland">
  <a:themeElements>
    <a:clrScheme name="UQ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247A"/>
      </a:accent1>
      <a:accent2>
        <a:srgbClr val="E62645"/>
      </a:accent2>
      <a:accent3>
        <a:srgbClr val="00A2C7"/>
      </a:accent3>
      <a:accent4>
        <a:srgbClr val="EB602B"/>
      </a:accent4>
      <a:accent5>
        <a:srgbClr val="4085C6"/>
      </a:accent5>
      <a:accent6>
        <a:srgbClr val="2EA836"/>
      </a:accent6>
      <a:hlink>
        <a:srgbClr val="51247A"/>
      </a:hlink>
      <a:folHlink>
        <a:srgbClr val="51247A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Q PowerPoint Template v4.potx" id="{EB40B91F-2F7C-4628-893D-3539496D6C6A}" vid="{691CE4A2-4C6F-4895-A94C-37E246F52C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4287</TotalTime>
  <Words>2944</Words>
  <Application>Microsoft Office PowerPoint</Application>
  <PresentationFormat>Widescreen</PresentationFormat>
  <Paragraphs>553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Aptos Display</vt:lpstr>
      <vt:lpstr>Arial</vt:lpstr>
      <vt:lpstr>Segoe UI</vt:lpstr>
      <vt:lpstr>Wingdings</vt:lpstr>
      <vt:lpstr>University of Queensland</vt:lpstr>
      <vt:lpstr>Progress and Promising New Varieties from the National Passionfruit Breeding Program (PF22000)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Our Big Breeding Team</vt:lpstr>
      <vt:lpstr>Questions?</vt:lpstr>
      <vt:lpstr>Tea break and tasting session.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 you want to trial any of these varieties?  Please let us know.</vt:lpstr>
    </vt:vector>
  </TitlesOfParts>
  <Company>The University of Queensland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Xinhang Sun</dc:creator>
  <cp:lastModifiedBy>Hanna Millard</cp:lastModifiedBy>
  <cp:revision>26</cp:revision>
  <dcterms:created xsi:type="dcterms:W3CDTF">2024-09-27T02:03:49Z</dcterms:created>
  <dcterms:modified xsi:type="dcterms:W3CDTF">2026-07-09T01:50:24Z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f488380-630a-4f55-a077-a19445e3f360_Enabled">
    <vt:lpwstr>true</vt:lpwstr>
  </property>
  <property fmtid="{D5CDD505-2E9C-101B-9397-08002B2CF9AE}" pid="3" name="MSIP_Label_0f488380-630a-4f55-a077-a19445e3f360_SetDate">
    <vt:lpwstr>2024-09-27T02:57:23Z</vt:lpwstr>
  </property>
  <property fmtid="{D5CDD505-2E9C-101B-9397-08002B2CF9AE}" pid="4" name="MSIP_Label_0f488380-630a-4f55-a077-a19445e3f360_Method">
    <vt:lpwstr>Standard</vt:lpwstr>
  </property>
  <property fmtid="{D5CDD505-2E9C-101B-9397-08002B2CF9AE}" pid="5" name="MSIP_Label_0f488380-630a-4f55-a077-a19445e3f360_Name">
    <vt:lpwstr>OFFICIAL - INTERNAL</vt:lpwstr>
  </property>
  <property fmtid="{D5CDD505-2E9C-101B-9397-08002B2CF9AE}" pid="6" name="MSIP_Label_0f488380-630a-4f55-a077-a19445e3f360_SiteId">
    <vt:lpwstr>b6e377cf-9db3-46cb-91a2-fad9605bb15c</vt:lpwstr>
  </property>
  <property fmtid="{D5CDD505-2E9C-101B-9397-08002B2CF9AE}" pid="7" name="MSIP_Label_0f488380-630a-4f55-a077-a19445e3f360_ActionId">
    <vt:lpwstr>0a874216-ee9d-43b1-b4c5-678a65b9143f</vt:lpwstr>
  </property>
  <property fmtid="{D5CDD505-2E9C-101B-9397-08002B2CF9AE}" pid="8" name="MSIP_Label_0f488380-630a-4f55-a077-a19445e3f360_ContentBits">
    <vt:lpwstr>0</vt:lpwstr>
  </property>
</Properties>
</file>